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51" r:id="rId5"/>
  </p:sldMasterIdLst>
  <p:notesMasterIdLst>
    <p:notesMasterId r:id="rId30"/>
  </p:notesMasterIdLst>
  <p:sldIdLst>
    <p:sldId id="257" r:id="rId6"/>
    <p:sldId id="259" r:id="rId7"/>
    <p:sldId id="262" r:id="rId8"/>
    <p:sldId id="263" r:id="rId9"/>
    <p:sldId id="264" r:id="rId10"/>
    <p:sldId id="265" r:id="rId11"/>
    <p:sldId id="267" r:id="rId12"/>
    <p:sldId id="268" r:id="rId13"/>
    <p:sldId id="266" r:id="rId14"/>
    <p:sldId id="313" r:id="rId15"/>
    <p:sldId id="269" r:id="rId16"/>
    <p:sldId id="301" r:id="rId17"/>
    <p:sldId id="315" r:id="rId18"/>
    <p:sldId id="314" r:id="rId19"/>
    <p:sldId id="274" r:id="rId20"/>
    <p:sldId id="275" r:id="rId21"/>
    <p:sldId id="276" r:id="rId22"/>
    <p:sldId id="300" r:id="rId23"/>
    <p:sldId id="299" r:id="rId24"/>
    <p:sldId id="297" r:id="rId25"/>
    <p:sldId id="298" r:id="rId26"/>
    <p:sldId id="302" r:id="rId27"/>
    <p:sldId id="303" r:id="rId28"/>
    <p:sldId id="304"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zione predefinita" id="{2F7167C7-7290-4C6A-B9C2-6B01FF7D8303}">
          <p14:sldIdLst>
            <p14:sldId id="257"/>
            <p14:sldId id="259"/>
            <p14:sldId id="262"/>
            <p14:sldId id="263"/>
            <p14:sldId id="264"/>
            <p14:sldId id="265"/>
            <p14:sldId id="267"/>
            <p14:sldId id="268"/>
          </p14:sldIdLst>
        </p14:section>
        <p14:section name="1 livello" id="{262D3949-08E7-4C66-A2D4-15263B8B4A21}">
          <p14:sldIdLst>
            <p14:sldId id="266"/>
            <p14:sldId id="313"/>
            <p14:sldId id="269"/>
            <p14:sldId id="301"/>
            <p14:sldId id="315"/>
            <p14:sldId id="314"/>
            <p14:sldId id="274"/>
            <p14:sldId id="275"/>
            <p14:sldId id="276"/>
            <p14:sldId id="300"/>
            <p14:sldId id="299"/>
            <p14:sldId id="297"/>
            <p14:sldId id="298"/>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D7F968-F473-41B5-B6E5-C2416D74C5AF}" v="34" dt="2026-08-05T16:49:08.803"/>
  </p1510:revLst>
</p1510:revInfo>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US MARCO" userId="a541aed0-97fc-41ec-aeeb-39ec909c88cc" providerId="ADAL" clId="{854D591A-A29C-4C6B-BF0D-336C593A9547}"/>
    <pc:docChg chg="undo custSel addSld delSld modSld sldOrd modSection">
      <pc:chgData name="IUS MARCO" userId="a541aed0-97fc-41ec-aeeb-39ec909c88cc" providerId="ADAL" clId="{854D591A-A29C-4C6B-BF0D-336C593A9547}" dt="2026-08-05T16:48:55.370" v="564" actId="20577"/>
      <pc:docMkLst>
        <pc:docMk/>
      </pc:docMkLst>
      <pc:sldChg chg="modSp mod">
        <pc:chgData name="IUS MARCO" userId="a541aed0-97fc-41ec-aeeb-39ec909c88cc" providerId="ADAL" clId="{854D591A-A29C-4C6B-BF0D-336C593A9547}" dt="2026-08-05T12:06:20.492" v="551" actId="20577"/>
        <pc:sldMkLst>
          <pc:docMk/>
          <pc:sldMk cId="2376326961" sldId="257"/>
        </pc:sldMkLst>
        <pc:spChg chg="mod">
          <ac:chgData name="IUS MARCO" userId="a541aed0-97fc-41ec-aeeb-39ec909c88cc" providerId="ADAL" clId="{854D591A-A29C-4C6B-BF0D-336C593A9547}" dt="2026-08-05T12:06:20.492" v="551" actId="20577"/>
          <ac:spMkLst>
            <pc:docMk/>
            <pc:sldMk cId="2376326961" sldId="257"/>
            <ac:spMk id="3" creationId="{AD8C3F5B-06CB-4C03-A210-CF27ADC3327F}"/>
          </ac:spMkLst>
        </pc:spChg>
      </pc:sldChg>
      <pc:sldChg chg="modSp mod">
        <pc:chgData name="IUS MARCO" userId="a541aed0-97fc-41ec-aeeb-39ec909c88cc" providerId="ADAL" clId="{854D591A-A29C-4C6B-BF0D-336C593A9547}" dt="2026-08-04T16:56:51.712" v="15" actId="6549"/>
        <pc:sldMkLst>
          <pc:docMk/>
          <pc:sldMk cId="3735958669" sldId="259"/>
        </pc:sldMkLst>
        <pc:spChg chg="mod">
          <ac:chgData name="IUS MARCO" userId="a541aed0-97fc-41ec-aeeb-39ec909c88cc" providerId="ADAL" clId="{854D591A-A29C-4C6B-BF0D-336C593A9547}" dt="2026-08-04T16:56:51.712" v="15" actId="6549"/>
          <ac:spMkLst>
            <pc:docMk/>
            <pc:sldMk cId="3735958669" sldId="259"/>
            <ac:spMk id="3" creationId="{4204EAAB-2A1B-4518-3C8B-62F23EF27E3C}"/>
          </ac:spMkLst>
        </pc:spChg>
      </pc:sldChg>
      <pc:sldChg chg="modSp mod">
        <pc:chgData name="IUS MARCO" userId="a541aed0-97fc-41ec-aeeb-39ec909c88cc" providerId="ADAL" clId="{854D591A-A29C-4C6B-BF0D-336C593A9547}" dt="2026-08-05T12:01:00.352" v="448" actId="6549"/>
        <pc:sldMkLst>
          <pc:docMk/>
          <pc:sldMk cId="633704286" sldId="262"/>
        </pc:sldMkLst>
        <pc:spChg chg="mod">
          <ac:chgData name="IUS MARCO" userId="a541aed0-97fc-41ec-aeeb-39ec909c88cc" providerId="ADAL" clId="{854D591A-A29C-4C6B-BF0D-336C593A9547}" dt="2026-08-05T12:01:00.352" v="448" actId="6549"/>
          <ac:spMkLst>
            <pc:docMk/>
            <pc:sldMk cId="633704286" sldId="262"/>
            <ac:spMk id="6" creationId="{2DB3785C-2720-252C-37F2-35DDBC9253B6}"/>
          </ac:spMkLst>
        </pc:spChg>
      </pc:sldChg>
      <pc:sldChg chg="modSp mod">
        <pc:chgData name="IUS MARCO" userId="a541aed0-97fc-41ec-aeeb-39ec909c88cc" providerId="ADAL" clId="{854D591A-A29C-4C6B-BF0D-336C593A9547}" dt="2026-08-04T17:18:05.955" v="184" actId="20577"/>
        <pc:sldMkLst>
          <pc:docMk/>
          <pc:sldMk cId="4235709824" sldId="263"/>
        </pc:sldMkLst>
        <pc:spChg chg="mod">
          <ac:chgData name="IUS MARCO" userId="a541aed0-97fc-41ec-aeeb-39ec909c88cc" providerId="ADAL" clId="{854D591A-A29C-4C6B-BF0D-336C593A9547}" dt="2026-08-04T17:18:05.955" v="184" actId="20577"/>
          <ac:spMkLst>
            <pc:docMk/>
            <pc:sldMk cId="4235709824" sldId="263"/>
            <ac:spMk id="4" creationId="{3A7359C9-1163-A6C7-FA76-9F984C2F55B1}"/>
          </ac:spMkLst>
        </pc:spChg>
      </pc:sldChg>
      <pc:sldChg chg="addSp delSp modSp mod modClrScheme chgLayout">
        <pc:chgData name="IUS MARCO" userId="a541aed0-97fc-41ec-aeeb-39ec909c88cc" providerId="ADAL" clId="{854D591A-A29C-4C6B-BF0D-336C593A9547}" dt="2026-08-05T12:06:36.831" v="553" actId="700"/>
        <pc:sldMkLst>
          <pc:docMk/>
          <pc:sldMk cId="672855761" sldId="266"/>
        </pc:sldMkLst>
        <pc:spChg chg="add del mod ord">
          <ac:chgData name="IUS MARCO" userId="a541aed0-97fc-41ec-aeeb-39ec909c88cc" providerId="ADAL" clId="{854D591A-A29C-4C6B-BF0D-336C593A9547}" dt="2026-08-05T12:06:36.831" v="553" actId="700"/>
          <ac:spMkLst>
            <pc:docMk/>
            <pc:sldMk cId="672855761" sldId="266"/>
            <ac:spMk id="6" creationId="{D37ED194-0485-B8E7-D812-9AAEDFB7FD5A}"/>
          </ac:spMkLst>
        </pc:spChg>
      </pc:sldChg>
      <pc:sldChg chg="modSp mod">
        <pc:chgData name="IUS MARCO" userId="a541aed0-97fc-41ec-aeeb-39ec909c88cc" providerId="ADAL" clId="{854D591A-A29C-4C6B-BF0D-336C593A9547}" dt="2026-08-04T17:22:42.031" v="228" actId="6549"/>
        <pc:sldMkLst>
          <pc:docMk/>
          <pc:sldMk cId="1900403721" sldId="267"/>
        </pc:sldMkLst>
        <pc:spChg chg="mod">
          <ac:chgData name="IUS MARCO" userId="a541aed0-97fc-41ec-aeeb-39ec909c88cc" providerId="ADAL" clId="{854D591A-A29C-4C6B-BF0D-336C593A9547}" dt="2026-08-04T17:22:42.031" v="228" actId="6549"/>
          <ac:spMkLst>
            <pc:docMk/>
            <pc:sldMk cId="1900403721" sldId="267"/>
            <ac:spMk id="4" creationId="{674BCCFF-199D-9EB9-AC2A-C22093380779}"/>
          </ac:spMkLst>
        </pc:spChg>
      </pc:sldChg>
      <pc:sldChg chg="modSp del mod ord">
        <pc:chgData name="IUS MARCO" userId="a541aed0-97fc-41ec-aeeb-39ec909c88cc" providerId="ADAL" clId="{854D591A-A29C-4C6B-BF0D-336C593A9547}" dt="2026-08-04T17:19:50.139" v="210" actId="47"/>
        <pc:sldMkLst>
          <pc:docMk/>
          <pc:sldMk cId="730267137" sldId="273"/>
        </pc:sldMkLst>
        <pc:spChg chg="mod">
          <ac:chgData name="IUS MARCO" userId="a541aed0-97fc-41ec-aeeb-39ec909c88cc" providerId="ADAL" clId="{854D591A-A29C-4C6B-BF0D-336C593A9547}" dt="2026-08-04T17:07:12.794" v="49" actId="113"/>
          <ac:spMkLst>
            <pc:docMk/>
            <pc:sldMk cId="730267137" sldId="273"/>
            <ac:spMk id="3" creationId="{7BB61168-2D3E-D525-5A28-A0238E6D88EC}"/>
          </ac:spMkLst>
        </pc:spChg>
      </pc:sldChg>
      <pc:sldChg chg="modSp mod">
        <pc:chgData name="IUS MARCO" userId="a541aed0-97fc-41ec-aeeb-39ec909c88cc" providerId="ADAL" clId="{854D591A-A29C-4C6B-BF0D-336C593A9547}" dt="2026-08-04T17:14:56.569" v="163" actId="20577"/>
        <pc:sldMkLst>
          <pc:docMk/>
          <pc:sldMk cId="2150491006" sldId="274"/>
        </pc:sldMkLst>
        <pc:spChg chg="mod">
          <ac:chgData name="IUS MARCO" userId="a541aed0-97fc-41ec-aeeb-39ec909c88cc" providerId="ADAL" clId="{854D591A-A29C-4C6B-BF0D-336C593A9547}" dt="2026-08-04T17:14:56.569" v="163" actId="20577"/>
          <ac:spMkLst>
            <pc:docMk/>
            <pc:sldMk cId="2150491006" sldId="274"/>
            <ac:spMk id="3" creationId="{35CDD0F9-6C64-9AD8-7A34-ACDAFBAD5C17}"/>
          </ac:spMkLst>
        </pc:spChg>
      </pc:sldChg>
      <pc:sldChg chg="modSp mod">
        <pc:chgData name="IUS MARCO" userId="a541aed0-97fc-41ec-aeeb-39ec909c88cc" providerId="ADAL" clId="{854D591A-A29C-4C6B-BF0D-336C593A9547}" dt="2026-08-05T12:05:01.689" v="541" actId="13926"/>
        <pc:sldMkLst>
          <pc:docMk/>
          <pc:sldMk cId="2525031859" sldId="275"/>
        </pc:sldMkLst>
        <pc:spChg chg="mod">
          <ac:chgData name="IUS MARCO" userId="a541aed0-97fc-41ec-aeeb-39ec909c88cc" providerId="ADAL" clId="{854D591A-A29C-4C6B-BF0D-336C593A9547}" dt="2026-08-05T12:05:01.689" v="541" actId="13926"/>
          <ac:spMkLst>
            <pc:docMk/>
            <pc:sldMk cId="2525031859" sldId="275"/>
            <ac:spMk id="3" creationId="{32D52CE1-AE41-51DD-03F2-8CB9737E1B90}"/>
          </ac:spMkLst>
        </pc:spChg>
      </pc:sldChg>
      <pc:sldChg chg="modSp mod">
        <pc:chgData name="IUS MARCO" userId="a541aed0-97fc-41ec-aeeb-39ec909c88cc" providerId="ADAL" clId="{854D591A-A29C-4C6B-BF0D-336C593A9547}" dt="2026-08-05T16:48:55.370" v="564" actId="20577"/>
        <pc:sldMkLst>
          <pc:docMk/>
          <pc:sldMk cId="3165451971" sldId="282"/>
        </pc:sldMkLst>
        <pc:spChg chg="mod">
          <ac:chgData name="IUS MARCO" userId="a541aed0-97fc-41ec-aeeb-39ec909c88cc" providerId="ADAL" clId="{854D591A-A29C-4C6B-BF0D-336C593A9547}" dt="2026-08-05T16:48:55.370" v="564" actId="20577"/>
          <ac:spMkLst>
            <pc:docMk/>
            <pc:sldMk cId="3165451971" sldId="282"/>
            <ac:spMk id="4" creationId="{267D2AA5-A77B-8080-DCC0-6E9E69C43DB5}"/>
          </ac:spMkLst>
        </pc:spChg>
      </pc:sldChg>
      <pc:sldChg chg="modSp mod">
        <pc:chgData name="IUS MARCO" userId="a541aed0-97fc-41ec-aeeb-39ec909c88cc" providerId="ADAL" clId="{854D591A-A29C-4C6B-BF0D-336C593A9547}" dt="2026-08-04T17:13:37.899" v="152" actId="113"/>
        <pc:sldMkLst>
          <pc:docMk/>
          <pc:sldMk cId="1321637048" sldId="286"/>
        </pc:sldMkLst>
        <pc:spChg chg="mod">
          <ac:chgData name="IUS MARCO" userId="a541aed0-97fc-41ec-aeeb-39ec909c88cc" providerId="ADAL" clId="{854D591A-A29C-4C6B-BF0D-336C593A9547}" dt="2026-08-04T17:13:37.899" v="152" actId="113"/>
          <ac:spMkLst>
            <pc:docMk/>
            <pc:sldMk cId="1321637048" sldId="286"/>
            <ac:spMk id="3" creationId="{D07AC3FD-4F2C-62BE-8A4B-36C4FA2E3B9D}"/>
          </ac:spMkLst>
        </pc:spChg>
      </pc:sldChg>
      <pc:sldChg chg="modSp mod">
        <pc:chgData name="IUS MARCO" userId="a541aed0-97fc-41ec-aeeb-39ec909c88cc" providerId="ADAL" clId="{854D591A-A29C-4C6B-BF0D-336C593A9547}" dt="2026-08-04T17:15:44.091" v="166" actId="20577"/>
        <pc:sldMkLst>
          <pc:docMk/>
          <pc:sldMk cId="2683438885" sldId="287"/>
        </pc:sldMkLst>
        <pc:spChg chg="mod">
          <ac:chgData name="IUS MARCO" userId="a541aed0-97fc-41ec-aeeb-39ec909c88cc" providerId="ADAL" clId="{854D591A-A29C-4C6B-BF0D-336C593A9547}" dt="2026-08-04T17:15:44.091" v="166" actId="20577"/>
          <ac:spMkLst>
            <pc:docMk/>
            <pc:sldMk cId="2683438885" sldId="287"/>
            <ac:spMk id="3" creationId="{0B1B5460-2F42-80DE-5347-B6BFDFFCB39C}"/>
          </ac:spMkLst>
        </pc:spChg>
      </pc:sldChg>
      <pc:sldChg chg="modSp mod">
        <pc:chgData name="IUS MARCO" userId="a541aed0-97fc-41ec-aeeb-39ec909c88cc" providerId="ADAL" clId="{854D591A-A29C-4C6B-BF0D-336C593A9547}" dt="2026-08-05T12:05:49.508" v="549" actId="20577"/>
        <pc:sldMkLst>
          <pc:docMk/>
          <pc:sldMk cId="3053042015" sldId="306"/>
        </pc:sldMkLst>
        <pc:spChg chg="mod">
          <ac:chgData name="IUS MARCO" userId="a541aed0-97fc-41ec-aeeb-39ec909c88cc" providerId="ADAL" clId="{854D591A-A29C-4C6B-BF0D-336C593A9547}" dt="2026-08-05T12:05:49.508" v="549" actId="20577"/>
          <ac:spMkLst>
            <pc:docMk/>
            <pc:sldMk cId="3053042015" sldId="306"/>
            <ac:spMk id="3" creationId="{4E4A6D42-8C2D-EECC-EE64-40C622D55A8A}"/>
          </ac:spMkLst>
        </pc:spChg>
      </pc:sldChg>
      <pc:sldChg chg="modSp mod">
        <pc:chgData name="IUS MARCO" userId="a541aed0-97fc-41ec-aeeb-39ec909c88cc" providerId="ADAL" clId="{854D591A-A29C-4C6B-BF0D-336C593A9547}" dt="2026-08-05T10:33:19.698" v="400" actId="20577"/>
        <pc:sldMkLst>
          <pc:docMk/>
          <pc:sldMk cId="433392498" sldId="312"/>
        </pc:sldMkLst>
        <pc:spChg chg="mod">
          <ac:chgData name="IUS MARCO" userId="a541aed0-97fc-41ec-aeeb-39ec909c88cc" providerId="ADAL" clId="{854D591A-A29C-4C6B-BF0D-336C593A9547}" dt="2026-08-05T10:33:19.698" v="400" actId="20577"/>
          <ac:spMkLst>
            <pc:docMk/>
            <pc:sldMk cId="433392498" sldId="312"/>
            <ac:spMk id="4" creationId="{1BBFBFBF-692C-0B57-ACBF-C715A229D7C1}"/>
          </ac:spMkLst>
        </pc:spChg>
      </pc:sldChg>
      <pc:sldChg chg="modSp mod">
        <pc:chgData name="IUS MARCO" userId="a541aed0-97fc-41ec-aeeb-39ec909c88cc" providerId="ADAL" clId="{854D591A-A29C-4C6B-BF0D-336C593A9547}" dt="2026-08-05T09:24:46.243" v="242" actId="1076"/>
        <pc:sldMkLst>
          <pc:docMk/>
          <pc:sldMk cId="4085589275" sldId="313"/>
        </pc:sldMkLst>
        <pc:spChg chg="mod">
          <ac:chgData name="IUS MARCO" userId="a541aed0-97fc-41ec-aeeb-39ec909c88cc" providerId="ADAL" clId="{854D591A-A29C-4C6B-BF0D-336C593A9547}" dt="2026-08-05T09:24:10.112" v="237" actId="1076"/>
          <ac:spMkLst>
            <pc:docMk/>
            <pc:sldMk cId="4085589275" sldId="313"/>
            <ac:spMk id="2" creationId="{8980838A-524E-720A-188A-10C76DD66436}"/>
          </ac:spMkLst>
        </pc:spChg>
        <pc:spChg chg="mod">
          <ac:chgData name="IUS MARCO" userId="a541aed0-97fc-41ec-aeeb-39ec909c88cc" providerId="ADAL" clId="{854D591A-A29C-4C6B-BF0D-336C593A9547}" dt="2026-08-05T09:24:46.243" v="242" actId="1076"/>
          <ac:spMkLst>
            <pc:docMk/>
            <pc:sldMk cId="4085589275" sldId="313"/>
            <ac:spMk id="6" creationId="{31E38B80-3ABD-2A45-D1F4-61727A8D2F9D}"/>
          </ac:spMkLst>
        </pc:spChg>
      </pc:sldChg>
      <pc:sldChg chg="modSp add mod">
        <pc:chgData name="IUS MARCO" userId="a541aed0-97fc-41ec-aeeb-39ec909c88cc" providerId="ADAL" clId="{854D591A-A29C-4C6B-BF0D-336C593A9547}" dt="2026-08-04T17:11:02.187" v="107" actId="6549"/>
        <pc:sldMkLst>
          <pc:docMk/>
          <pc:sldMk cId="976036349" sldId="314"/>
        </pc:sldMkLst>
        <pc:spChg chg="mod">
          <ac:chgData name="IUS MARCO" userId="a541aed0-97fc-41ec-aeeb-39ec909c88cc" providerId="ADAL" clId="{854D591A-A29C-4C6B-BF0D-336C593A9547}" dt="2026-08-04T17:11:02.187" v="107" actId="6549"/>
          <ac:spMkLst>
            <pc:docMk/>
            <pc:sldMk cId="976036349" sldId="314"/>
            <ac:spMk id="3" creationId="{23803C60-1CF8-02B1-4464-BB310A560B08}"/>
          </ac:spMkLst>
        </pc:spChg>
      </pc:sldChg>
      <pc:sldChg chg="modSp add mod">
        <pc:chgData name="IUS MARCO" userId="a541aed0-97fc-41ec-aeeb-39ec909c88cc" providerId="ADAL" clId="{854D591A-A29C-4C6B-BF0D-336C593A9547}" dt="2026-08-05T09:23:26.795" v="229" actId="255"/>
        <pc:sldMkLst>
          <pc:docMk/>
          <pc:sldMk cId="217805401" sldId="315"/>
        </pc:sldMkLst>
        <pc:spChg chg="mod">
          <ac:chgData name="IUS MARCO" userId="a541aed0-97fc-41ec-aeeb-39ec909c88cc" providerId="ADAL" clId="{854D591A-A29C-4C6B-BF0D-336C593A9547}" dt="2026-08-05T09:23:26.795" v="229" actId="255"/>
          <ac:spMkLst>
            <pc:docMk/>
            <pc:sldMk cId="217805401" sldId="315"/>
            <ac:spMk id="3" creationId="{96FC359B-0FFA-E701-C34B-2DCC7E885A3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C3186A-DEC0-405D-983F-E4EA68BE42EB}" type="datetimeFigureOut">
              <a:rPr lang="it-IT" smtClean="0"/>
              <a:t>18/08/2026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C96487-D524-4266-84C4-0942BF36880F}" type="slidenum">
              <a:rPr lang="it-IT" smtClean="0"/>
              <a:t>‹N›</a:t>
            </a:fld>
            <a:endParaRPr lang="it-IT"/>
          </a:p>
        </p:txBody>
      </p:sp>
    </p:spTree>
    <p:extLst>
      <p:ext uri="{BB962C8B-B14F-4D97-AF65-F5344CB8AC3E}">
        <p14:creationId xmlns:p14="http://schemas.microsoft.com/office/powerpoint/2010/main" val="41658189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AFC96487-D524-4266-84C4-0942BF36880F}" type="slidenum">
              <a:rPr lang="it-IT" smtClean="0"/>
              <a:t>9</a:t>
            </a:fld>
            <a:endParaRPr lang="it-IT"/>
          </a:p>
        </p:txBody>
      </p:sp>
    </p:spTree>
    <p:extLst>
      <p:ext uri="{BB962C8B-B14F-4D97-AF65-F5344CB8AC3E}">
        <p14:creationId xmlns:p14="http://schemas.microsoft.com/office/powerpoint/2010/main" val="138967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FFC34-FF3C-419F-AEAA-5356CBE678E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93E57F70-ABEA-3A68-31FD-0B21E55F7EBD}"/>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A44C47AA-3946-CD5C-51C9-5776FD0EBE3C}"/>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8B8AF9D4-DB68-6D08-E0A4-666F1DC05980}"/>
              </a:ext>
            </a:extLst>
          </p:cNvPr>
          <p:cNvSpPr>
            <a:spLocks noGrp="1"/>
          </p:cNvSpPr>
          <p:nvPr>
            <p:ph type="sldNum" sz="quarter" idx="5"/>
          </p:nvPr>
        </p:nvSpPr>
        <p:spPr/>
        <p:txBody>
          <a:bodyPr/>
          <a:lstStyle/>
          <a:p>
            <a:fld id="{AFC96487-D524-4266-84C4-0942BF36880F}" type="slidenum">
              <a:rPr lang="it-IT" smtClean="0"/>
              <a:t>10</a:t>
            </a:fld>
            <a:endParaRPr lang="it-IT"/>
          </a:p>
        </p:txBody>
      </p:sp>
    </p:spTree>
    <p:extLst>
      <p:ext uri="{BB962C8B-B14F-4D97-AF65-F5344CB8AC3E}">
        <p14:creationId xmlns:p14="http://schemas.microsoft.com/office/powerpoint/2010/main" val="14782639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_v01">
    <p:spTree>
      <p:nvGrpSpPr>
        <p:cNvPr id="1" name=""/>
        <p:cNvGrpSpPr/>
        <p:nvPr/>
      </p:nvGrpSpPr>
      <p:grpSpPr>
        <a:xfrm>
          <a:off x="0" y="0"/>
          <a:ext cx="0" cy="0"/>
          <a:chOff x="0" y="0"/>
          <a:chExt cx="0" cy="0"/>
        </a:xfrm>
      </p:grpSpPr>
      <p:pic>
        <p:nvPicPr>
          <p:cNvPr id="3" name="Immagine 2" descr="Immagine che contiene testo, schermata&#10;&#10;Il contenuto generato dall'IA potrebbe non essere corretto.">
            <a:extLst>
              <a:ext uri="{FF2B5EF4-FFF2-40B4-BE49-F238E27FC236}">
                <a16:creationId xmlns:a16="http://schemas.microsoft.com/office/drawing/2014/main" id="{E25F006E-CE01-9F16-9F17-8AB781868878}"/>
              </a:ext>
            </a:extLst>
          </p:cNvPr>
          <p:cNvPicPr>
            <a:picLocks noChangeAspect="1"/>
          </p:cNvPicPr>
          <p:nvPr userDrawn="1"/>
        </p:nvPicPr>
        <p:blipFill>
          <a:blip r:embed="rId2">
            <a:extLst>
              <a:ext uri="{28A0092B-C50C-407E-A947-70E740481C1C}">
                <a14:useLocalDpi xmlns:a14="http://schemas.microsoft.com/office/drawing/2010/main" val="0"/>
              </a:ext>
            </a:extLst>
          </a:blip>
          <a:srcRect l="414"/>
          <a:stretch/>
        </p:blipFill>
        <p:spPr>
          <a:xfrm>
            <a:off x="-1" y="0"/>
            <a:ext cx="12242941" cy="6858000"/>
          </a:xfrm>
          <a:prstGeom prst="rect">
            <a:avLst/>
          </a:prstGeom>
        </p:spPr>
      </p:pic>
      <p:sp>
        <p:nvSpPr>
          <p:cNvPr id="6" name="Segnaposto testo 5">
            <a:extLst>
              <a:ext uri="{FF2B5EF4-FFF2-40B4-BE49-F238E27FC236}">
                <a16:creationId xmlns:a16="http://schemas.microsoft.com/office/drawing/2014/main" id="{AA9BDBFB-ED0C-EF88-3226-E3F83850147E}"/>
              </a:ext>
            </a:extLst>
          </p:cNvPr>
          <p:cNvSpPr>
            <a:spLocks noGrp="1"/>
          </p:cNvSpPr>
          <p:nvPr>
            <p:ph type="body" sz="quarter" idx="10" hasCustomPrompt="1"/>
          </p:nvPr>
        </p:nvSpPr>
        <p:spPr>
          <a:xfrm>
            <a:off x="444500" y="1674564"/>
            <a:ext cx="11303000" cy="3985403"/>
          </a:xfrm>
          <a:prstGeom prst="rect">
            <a:avLst/>
          </a:prstGeom>
        </p:spPr>
        <p:txBody>
          <a:bodyPr/>
          <a:lstStyle>
            <a:lvl1pPr marL="0" indent="0" algn="ctr">
              <a:buNone/>
              <a:defRPr b="1"/>
            </a:lvl1pPr>
          </a:lstStyle>
          <a:p>
            <a:pPr lvl="0"/>
            <a:r>
              <a:rPr lang="it-IT"/>
              <a:t>Area di personalizzazione della cover</a:t>
            </a:r>
          </a:p>
        </p:txBody>
      </p:sp>
    </p:spTree>
    <p:extLst>
      <p:ext uri="{BB962C8B-B14F-4D97-AF65-F5344CB8AC3E}">
        <p14:creationId xmlns:p14="http://schemas.microsoft.com/office/powerpoint/2010/main" val="1492602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_v02">
    <p:spTree>
      <p:nvGrpSpPr>
        <p:cNvPr id="1" name=""/>
        <p:cNvGrpSpPr/>
        <p:nvPr/>
      </p:nvGrpSpPr>
      <p:grpSpPr>
        <a:xfrm>
          <a:off x="0" y="0"/>
          <a:ext cx="0" cy="0"/>
          <a:chOff x="0" y="0"/>
          <a:chExt cx="0" cy="0"/>
        </a:xfrm>
      </p:grpSpPr>
      <p:pic>
        <p:nvPicPr>
          <p:cNvPr id="3" name="Immagine 2" descr="Immagine che contiene schermata, testo&#10;&#10;Il contenuto generato dall'IA potrebbe non essere corretto.">
            <a:extLst>
              <a:ext uri="{FF2B5EF4-FFF2-40B4-BE49-F238E27FC236}">
                <a16:creationId xmlns:a16="http://schemas.microsoft.com/office/drawing/2014/main" id="{06031632-DBA2-AF1D-C5D2-68FB2169E9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051" y="6383"/>
            <a:ext cx="12293883" cy="6858000"/>
          </a:xfrm>
          <a:prstGeom prst="rect">
            <a:avLst/>
          </a:prstGeom>
        </p:spPr>
      </p:pic>
      <p:sp>
        <p:nvSpPr>
          <p:cNvPr id="5" name="Segnaposto testo 5">
            <a:extLst>
              <a:ext uri="{FF2B5EF4-FFF2-40B4-BE49-F238E27FC236}">
                <a16:creationId xmlns:a16="http://schemas.microsoft.com/office/drawing/2014/main" id="{E127EC30-D787-66A1-FDEE-BCF2B0B840A0}"/>
              </a:ext>
            </a:extLst>
          </p:cNvPr>
          <p:cNvSpPr>
            <a:spLocks noGrp="1"/>
          </p:cNvSpPr>
          <p:nvPr>
            <p:ph type="body" sz="quarter" idx="10" hasCustomPrompt="1"/>
          </p:nvPr>
        </p:nvSpPr>
        <p:spPr>
          <a:xfrm>
            <a:off x="444500" y="1674564"/>
            <a:ext cx="11303000" cy="3985403"/>
          </a:xfrm>
          <a:prstGeom prst="rect">
            <a:avLst/>
          </a:prstGeom>
        </p:spPr>
        <p:txBody>
          <a:bodyPr/>
          <a:lstStyle>
            <a:lvl1pPr marL="0" indent="0" algn="ctr">
              <a:buNone/>
              <a:defRPr b="1"/>
            </a:lvl1pPr>
          </a:lstStyle>
          <a:p>
            <a:pPr lvl="0"/>
            <a:r>
              <a:rPr lang="it-IT"/>
              <a:t>Area di personalizzazione della cover</a:t>
            </a:r>
          </a:p>
        </p:txBody>
      </p:sp>
    </p:spTree>
    <p:extLst>
      <p:ext uri="{BB962C8B-B14F-4D97-AF65-F5344CB8AC3E}">
        <p14:creationId xmlns:p14="http://schemas.microsoft.com/office/powerpoint/2010/main" val="2063357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ti_v01">
    <p:spTree>
      <p:nvGrpSpPr>
        <p:cNvPr id="1" name=""/>
        <p:cNvGrpSpPr/>
        <p:nvPr/>
      </p:nvGrpSpPr>
      <p:grpSpPr>
        <a:xfrm>
          <a:off x="0" y="0"/>
          <a:ext cx="0" cy="0"/>
          <a:chOff x="0" y="0"/>
          <a:chExt cx="0" cy="0"/>
        </a:xfrm>
      </p:grpSpPr>
      <p:pic>
        <p:nvPicPr>
          <p:cNvPr id="5" name="Immagine 4" descr="Immagine che contiene testo, schermata&#10;&#10;Il contenuto generato dall'IA potrebbe non essere corretto.">
            <a:extLst>
              <a:ext uri="{FF2B5EF4-FFF2-40B4-BE49-F238E27FC236}">
                <a16:creationId xmlns:a16="http://schemas.microsoft.com/office/drawing/2014/main" id="{7044887A-ADC2-1AC3-4D97-9F13B08EBF0F}"/>
              </a:ext>
            </a:extLst>
          </p:cNvPr>
          <p:cNvPicPr>
            <a:picLocks noChangeAspect="1"/>
          </p:cNvPicPr>
          <p:nvPr userDrawn="1"/>
        </p:nvPicPr>
        <p:blipFill>
          <a:blip r:embed="rId2">
            <a:extLst>
              <a:ext uri="{28A0092B-C50C-407E-A947-70E740481C1C}">
                <a14:useLocalDpi xmlns:a14="http://schemas.microsoft.com/office/drawing/2010/main" val="0"/>
              </a:ext>
            </a:extLst>
          </a:blip>
          <a:srcRect l="414"/>
          <a:stretch/>
        </p:blipFill>
        <p:spPr>
          <a:xfrm>
            <a:off x="0" y="0"/>
            <a:ext cx="12242941" cy="6858000"/>
          </a:xfrm>
          <a:prstGeom prst="rect">
            <a:avLst/>
          </a:prstGeom>
        </p:spPr>
      </p:pic>
      <p:sp>
        <p:nvSpPr>
          <p:cNvPr id="2" name="Segnaposto testo 5">
            <a:extLst>
              <a:ext uri="{FF2B5EF4-FFF2-40B4-BE49-F238E27FC236}">
                <a16:creationId xmlns:a16="http://schemas.microsoft.com/office/drawing/2014/main" id="{B7815D24-BFFE-DB07-97BD-C242A61452B0}"/>
              </a:ext>
            </a:extLst>
          </p:cNvPr>
          <p:cNvSpPr>
            <a:spLocks noGrp="1"/>
          </p:cNvSpPr>
          <p:nvPr>
            <p:ph type="body" sz="quarter" idx="10" hasCustomPrompt="1"/>
          </p:nvPr>
        </p:nvSpPr>
        <p:spPr>
          <a:xfrm>
            <a:off x="444500" y="1600200"/>
            <a:ext cx="11303000" cy="4284133"/>
          </a:xfrm>
          <a:prstGeom prst="rect">
            <a:avLst/>
          </a:prstGeom>
        </p:spPr>
        <p:txBody>
          <a:bodyPr/>
          <a:lstStyle>
            <a:lvl1pPr marL="0" indent="0" algn="l">
              <a:buNone/>
              <a:defRPr sz="1400" b="0"/>
            </a:lvl1pPr>
          </a:lstStyle>
          <a:p>
            <a:pPr lvl="0"/>
            <a:r>
              <a:rPr lang="it-IT"/>
              <a:t>Impaginazione contenuti</a:t>
            </a:r>
          </a:p>
        </p:txBody>
      </p:sp>
    </p:spTree>
    <p:extLst>
      <p:ext uri="{BB962C8B-B14F-4D97-AF65-F5344CB8AC3E}">
        <p14:creationId xmlns:p14="http://schemas.microsoft.com/office/powerpoint/2010/main" val="3322565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uti_v02">
    <p:spTree>
      <p:nvGrpSpPr>
        <p:cNvPr id="1" name=""/>
        <p:cNvGrpSpPr/>
        <p:nvPr/>
      </p:nvGrpSpPr>
      <p:grpSpPr>
        <a:xfrm>
          <a:off x="0" y="0"/>
          <a:ext cx="0" cy="0"/>
          <a:chOff x="0" y="0"/>
          <a:chExt cx="0" cy="0"/>
        </a:xfrm>
      </p:grpSpPr>
      <p:pic>
        <p:nvPicPr>
          <p:cNvPr id="3" name="Immagine 2" descr="Immagine che contiene schermata, testo&#10;&#10;Il contenuto generato dall'IA potrebbe non essere corretto.">
            <a:extLst>
              <a:ext uri="{FF2B5EF4-FFF2-40B4-BE49-F238E27FC236}">
                <a16:creationId xmlns:a16="http://schemas.microsoft.com/office/drawing/2014/main" id="{840EFAC4-DB56-27F5-2415-DF02102ECAE7}"/>
              </a:ext>
            </a:extLst>
          </p:cNvPr>
          <p:cNvPicPr>
            <a:picLocks noChangeAspect="1"/>
          </p:cNvPicPr>
          <p:nvPr userDrawn="1"/>
        </p:nvPicPr>
        <p:blipFill>
          <a:blip r:embed="rId2">
            <a:extLst>
              <a:ext uri="{28A0092B-C50C-407E-A947-70E740481C1C}">
                <a14:useLocalDpi xmlns:a14="http://schemas.microsoft.com/office/drawing/2010/main" val="0"/>
              </a:ext>
            </a:extLst>
          </a:blip>
          <a:srcRect l="268" r="560"/>
          <a:stretch/>
        </p:blipFill>
        <p:spPr>
          <a:xfrm>
            <a:off x="0" y="6383"/>
            <a:ext cx="12192000" cy="6858000"/>
          </a:xfrm>
          <a:prstGeom prst="rect">
            <a:avLst/>
          </a:prstGeom>
        </p:spPr>
      </p:pic>
      <p:sp>
        <p:nvSpPr>
          <p:cNvPr id="4" name="Segnaposto testo 5">
            <a:extLst>
              <a:ext uri="{FF2B5EF4-FFF2-40B4-BE49-F238E27FC236}">
                <a16:creationId xmlns:a16="http://schemas.microsoft.com/office/drawing/2014/main" id="{9D2DE9ED-9F31-B283-C32E-FE2126C2B787}"/>
              </a:ext>
            </a:extLst>
          </p:cNvPr>
          <p:cNvSpPr>
            <a:spLocks noGrp="1"/>
          </p:cNvSpPr>
          <p:nvPr>
            <p:ph type="body" sz="quarter" idx="10" hasCustomPrompt="1"/>
          </p:nvPr>
        </p:nvSpPr>
        <p:spPr>
          <a:xfrm>
            <a:off x="444500" y="1600200"/>
            <a:ext cx="11303000" cy="4284133"/>
          </a:xfrm>
          <a:prstGeom prst="rect">
            <a:avLst/>
          </a:prstGeom>
        </p:spPr>
        <p:txBody>
          <a:bodyPr/>
          <a:lstStyle>
            <a:lvl1pPr marL="0" indent="0" algn="l">
              <a:buNone/>
              <a:defRPr sz="1400" b="0"/>
            </a:lvl1pPr>
          </a:lstStyle>
          <a:p>
            <a:pPr lvl="0"/>
            <a:r>
              <a:rPr lang="it-IT"/>
              <a:t>Impaginazione contenuti</a:t>
            </a:r>
          </a:p>
        </p:txBody>
      </p:sp>
    </p:spTree>
    <p:extLst>
      <p:ext uri="{BB962C8B-B14F-4D97-AF65-F5344CB8AC3E}">
        <p14:creationId xmlns:p14="http://schemas.microsoft.com/office/powerpoint/2010/main" val="90759679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8849657"/>
      </p:ext>
    </p:extLst>
  </p:cSld>
  <p:clrMap bg1="lt1" tx1="dk1" bg2="lt2" tx2="dk2" accent1="accent1" accent2="accent2" accent3="accent3" accent4="accent4" accent5="accent5" accent6="accent6" hlink="hlink" folHlink="folHlink"/>
  <p:sldLayoutIdLst>
    <p:sldLayoutId id="2147483650" r:id="rId1"/>
    <p:sldLayoutId id="214748364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594760"/>
      </p:ext>
    </p:extLst>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portale.units.it/it/studiare/post-lauream/master/master-ii-livello/pianificazione-programmazione-attuazione-gestione" TargetMode="External"/><Relationship Id="rId2" Type="http://schemas.openxmlformats.org/officeDocument/2006/relationships/hyperlink" Target="https://portale.units.it/it/studiare/post-lauream/master/master-i-livello/presa-carico-e-accompagnamento-sociale-metodi-e" TargetMode="Externa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hyperlink" Target="mailto:helpesse3@amm.units.it" TargetMode="External"/><Relationship Id="rId7" Type="http://schemas.openxmlformats.org/officeDocument/2006/relationships/image" Target="../media/image4.png"/><Relationship Id="rId2" Type="http://schemas.openxmlformats.org/officeDocument/2006/relationships/hyperlink" Target="https://esse3.units.it/Home.do" TargetMode="Externa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hyperlink" Target="http://www.units.it/master" TargetMode="External"/><Relationship Id="rId4" Type="http://schemas.openxmlformats.org/officeDocument/2006/relationships/hyperlink" Target="https://portale.units.it/it/servizi/servizi-digitali/recupero-password"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esse3.units.it/Home.do" TargetMode="External"/><Relationship Id="rId2" Type="http://schemas.openxmlformats.org/officeDocument/2006/relationships/hyperlink" Target="http://www.units.it/master" TargetMode="Externa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hyperlink" Target="https://portale.units.it/it/servizi/salute-e-sicurezza/formazione/studenti" TargetMode="External"/><Relationship Id="rId2" Type="http://schemas.openxmlformats.org/officeDocument/2006/relationships/hyperlink" Target="http://www.units.it/master" TargetMode="Externa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master@amm.units.it" TargetMode="Externa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mailto:master@amm.units.it" TargetMode="External"/><Relationship Id="rId7" Type="http://schemas.openxmlformats.org/officeDocument/2006/relationships/image" Target="../media/image3.png"/><Relationship Id="rId2" Type="http://schemas.openxmlformats.org/officeDocument/2006/relationships/hyperlink" Target="mailto:ateneo@pec.units.it" TargetMode="External"/><Relationship Id="rId1" Type="http://schemas.openxmlformats.org/officeDocument/2006/relationships/slideLayout" Target="../slideLayouts/slideLayout3.xml"/><Relationship Id="rId6" Type="http://schemas.openxmlformats.org/officeDocument/2006/relationships/hyperlink" Target="http://www.units.it/master" TargetMode="External"/><Relationship Id="rId5" Type="http://schemas.openxmlformats.org/officeDocument/2006/relationships/hyperlink" Target="mailto:C:\Users\UTENTE1\Downloads\master.mlps2@units.it" TargetMode="External"/><Relationship Id="rId4" Type="http://schemas.openxmlformats.org/officeDocument/2006/relationships/hyperlink" Target="mailto:master.mlps1@units.it"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 Id="rId5" Type="http://schemas.openxmlformats.org/officeDocument/2006/relationships/hyperlink" Target="https://portale.units.it/it/studiare/post-lauream/master/master-i-livello/presa-carico-e-accompagnamento-sociale-metodi-e" TargetMode="Externa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mailto:ateneo@pec.units.it" TargetMode="External"/><Relationship Id="rId7" Type="http://schemas.openxmlformats.org/officeDocument/2006/relationships/image" Target="../media/image4.png"/><Relationship Id="rId2" Type="http://schemas.openxmlformats.org/officeDocument/2006/relationships/hyperlink" Target="mailto:master.mlps1@units.it" TargetMode="External"/><Relationship Id="rId1" Type="http://schemas.openxmlformats.org/officeDocument/2006/relationships/slideLayout" Target="../slideLayouts/slideLayout3.xml"/><Relationship Id="rId6" Type="http://schemas.openxmlformats.org/officeDocument/2006/relationships/image" Target="../media/image3.png"/><Relationship Id="rId5" Type="http://schemas.openxmlformats.org/officeDocument/2006/relationships/hyperlink" Target="http://www.units.it/master" TargetMode="External"/><Relationship Id="rId4" Type="http://schemas.openxmlformats.org/officeDocument/2006/relationships/hyperlink" Target="mailto:master@amm.units.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86E9FB44-D5C3-822B-AA77-32AB8DBAED08}"/>
              </a:ext>
            </a:extLst>
          </p:cNvPr>
          <p:cNvSpPr>
            <a:spLocks noGrp="1"/>
          </p:cNvSpPr>
          <p:nvPr>
            <p:ph type="body" sz="quarter" idx="10"/>
          </p:nvPr>
        </p:nvSpPr>
        <p:spPr/>
        <p:txBody>
          <a:bodyPr lIns="91440" tIns="45720" rIns="91440" bIns="45720" anchor="t"/>
          <a:lstStyle/>
          <a:p>
            <a:pPr algn="l">
              <a:spcBef>
                <a:spcPct val="0"/>
              </a:spcBef>
            </a:pPr>
            <a:r>
              <a:rPr lang="it-IT" sz="3200" b="0" dirty="0">
                <a:solidFill>
                  <a:srgbClr val="002060"/>
                </a:solidFill>
                <a:latin typeface="Arial Black"/>
              </a:rPr>
              <a:t>Master per gli operatori delle equipe </a:t>
            </a:r>
            <a:br>
              <a:rPr lang="it-IT" sz="3200" b="0" dirty="0">
                <a:solidFill>
                  <a:srgbClr val="002060"/>
                </a:solidFill>
                <a:latin typeface="Arial Black"/>
              </a:rPr>
            </a:br>
            <a:r>
              <a:rPr lang="it-IT" sz="3200" b="0" dirty="0">
                <a:solidFill>
                  <a:srgbClr val="002060"/>
                </a:solidFill>
                <a:latin typeface="Arial Black"/>
              </a:rPr>
              <a:t>multidisciplinari degli Ambiti territoriali sociali</a:t>
            </a:r>
            <a:endParaRPr lang="en-US" sz="3200" b="0" dirty="0">
              <a:solidFill>
                <a:srgbClr val="002060"/>
              </a:solidFill>
              <a:latin typeface="Arial Black"/>
            </a:endParaRPr>
          </a:p>
          <a:p>
            <a:pPr algn="l">
              <a:spcBef>
                <a:spcPct val="0"/>
              </a:spcBef>
            </a:pPr>
            <a:endParaRPr lang="it-IT" sz="2000" b="0" dirty="0">
              <a:solidFill>
                <a:srgbClr val="002060"/>
              </a:solidFill>
              <a:latin typeface="Arial Black"/>
              <a:cs typeface="Arial"/>
            </a:endParaRPr>
          </a:p>
          <a:p>
            <a:pPr algn="l">
              <a:spcBef>
                <a:spcPct val="0"/>
              </a:spcBef>
            </a:pPr>
            <a:r>
              <a:rPr lang="it-IT" sz="2000" b="0" dirty="0">
                <a:solidFill>
                  <a:srgbClr val="002060"/>
                </a:solidFill>
                <a:latin typeface="Arial Black"/>
                <a:cs typeface="Arial"/>
              </a:rPr>
              <a:t>1 livello: </a:t>
            </a:r>
            <a:r>
              <a:rPr lang="it-IT" sz="2000" dirty="0">
                <a:solidFill>
                  <a:srgbClr val="002060"/>
                </a:solidFill>
                <a:latin typeface="Arial Black"/>
              </a:rPr>
              <a:t>Specializzazione in metodi e pratiche di rafforzamento dei percorsi di presa in carico e accompagnamento sociale</a:t>
            </a:r>
          </a:p>
          <a:p>
            <a:pPr algn="l">
              <a:spcBef>
                <a:spcPct val="0"/>
              </a:spcBef>
            </a:pPr>
            <a:endParaRPr lang="it-IT" sz="2000" dirty="0">
              <a:solidFill>
                <a:srgbClr val="002060"/>
              </a:solidFill>
              <a:latin typeface="Arial Black"/>
            </a:endParaRPr>
          </a:p>
          <a:p>
            <a:pPr algn="l">
              <a:spcBef>
                <a:spcPct val="0"/>
              </a:spcBef>
            </a:pPr>
            <a:r>
              <a:rPr lang="it-IT" sz="2000" b="0" dirty="0">
                <a:solidFill>
                  <a:srgbClr val="002060"/>
                </a:solidFill>
                <a:latin typeface="Arial Black"/>
                <a:cs typeface="Arial"/>
              </a:rPr>
              <a:t>2 livello: Pianificazione, programmazione, attuazione, gestione, monitoraggio e valutazione del sistema integrato degli interventi e dei servizi sociali</a:t>
            </a:r>
          </a:p>
          <a:p>
            <a:pPr algn="l">
              <a:spcBef>
                <a:spcPct val="0"/>
              </a:spcBef>
            </a:pPr>
            <a:r>
              <a:rPr lang="it-IT" sz="3200" b="0" dirty="0">
                <a:solidFill>
                  <a:srgbClr val="002060"/>
                </a:solidFill>
                <a:latin typeface="Arial Black"/>
                <a:cs typeface="Arial"/>
              </a:rPr>
              <a:t>  </a:t>
            </a:r>
          </a:p>
          <a:p>
            <a:pPr algn="l">
              <a:spcBef>
                <a:spcPct val="0"/>
              </a:spcBef>
            </a:pPr>
            <a:endParaRPr lang="it-IT" sz="3200" b="0" dirty="0">
              <a:solidFill>
                <a:srgbClr val="002060"/>
              </a:solidFill>
              <a:latin typeface="Arial Black"/>
              <a:cs typeface="Arial"/>
            </a:endParaRPr>
          </a:p>
          <a:p>
            <a:endParaRPr lang="it-IT" dirty="0">
              <a:solidFill>
                <a:srgbClr val="002060"/>
              </a:solidFill>
              <a:cs typeface="Arial"/>
            </a:endParaRPr>
          </a:p>
        </p:txBody>
      </p:sp>
      <p:sp>
        <p:nvSpPr>
          <p:cNvPr id="3" name="Segnaposto testo 3">
            <a:extLst>
              <a:ext uri="{FF2B5EF4-FFF2-40B4-BE49-F238E27FC236}">
                <a16:creationId xmlns:a16="http://schemas.microsoft.com/office/drawing/2014/main" id="{AD8C3F5B-06CB-4C03-A210-CF27ADC3327F}"/>
              </a:ext>
            </a:extLst>
          </p:cNvPr>
          <p:cNvSpPr txBox="1">
            <a:spLocks/>
          </p:cNvSpPr>
          <p:nvPr/>
        </p:nvSpPr>
        <p:spPr>
          <a:xfrm>
            <a:off x="418661" y="5659967"/>
            <a:ext cx="3472402" cy="337369"/>
          </a:xfrm>
          <a:prstGeom prst="rect">
            <a:avLst/>
          </a:prstGeom>
        </p:spPr>
        <p:txBody>
          <a:bodyPr/>
          <a:lstStyle>
            <a:defPPr>
              <a:defRPr lang="it-IT"/>
            </a:defPPr>
            <a:lvl1pPr marL="0" indent="0" algn="l" defTabSz="914400" rtl="0" eaLnBrk="1" latinLnBrk="0" hangingPunct="1">
              <a:lnSpc>
                <a:spcPct val="90000"/>
              </a:lnSpc>
              <a:spcBef>
                <a:spcPts val="1000"/>
              </a:spcBef>
              <a:buFont typeface="Arial" panose="020B0604020202020204" pitchFamily="34" charset="0"/>
              <a:buNone/>
              <a:defRPr sz="1800" b="1"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it-IT" sz="1801" dirty="0">
                <a:solidFill>
                  <a:srgbClr val="002060"/>
                </a:solidFill>
              </a:rPr>
              <a:t>Versione 4 agosto 2026</a:t>
            </a:r>
          </a:p>
        </p:txBody>
      </p:sp>
      <p:sp>
        <p:nvSpPr>
          <p:cNvPr id="4" name="Segnaposto testo 3">
            <a:extLst>
              <a:ext uri="{FF2B5EF4-FFF2-40B4-BE49-F238E27FC236}">
                <a16:creationId xmlns:a16="http://schemas.microsoft.com/office/drawing/2014/main" id="{B9357144-2F54-4369-B812-CF6552914D2A}"/>
              </a:ext>
            </a:extLst>
          </p:cNvPr>
          <p:cNvSpPr txBox="1">
            <a:spLocks/>
          </p:cNvSpPr>
          <p:nvPr/>
        </p:nvSpPr>
        <p:spPr>
          <a:xfrm>
            <a:off x="418661" y="4568330"/>
            <a:ext cx="3472402" cy="337369"/>
          </a:xfrm>
          <a:prstGeom prst="rect">
            <a:avLst/>
          </a:prstGeom>
        </p:spPr>
        <p:txBody>
          <a:bodyPr/>
          <a:lstStyle>
            <a:defPPr>
              <a:defRPr lang="it-IT"/>
            </a:defPPr>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it-IT" sz="1801">
              <a:solidFill>
                <a:srgbClr val="002060"/>
              </a:solidFill>
            </a:endParaRPr>
          </a:p>
        </p:txBody>
      </p:sp>
      <p:cxnSp>
        <p:nvCxnSpPr>
          <p:cNvPr id="5" name="Connettore diritto 4">
            <a:extLst>
              <a:ext uri="{FF2B5EF4-FFF2-40B4-BE49-F238E27FC236}">
                <a16:creationId xmlns:a16="http://schemas.microsoft.com/office/drawing/2014/main" id="{F7C116AF-6F72-4058-9003-501D0DEC361E}"/>
              </a:ext>
            </a:extLst>
          </p:cNvPr>
          <p:cNvCxnSpPr>
            <a:cxnSpLocks/>
          </p:cNvCxnSpPr>
          <p:nvPr/>
        </p:nvCxnSpPr>
        <p:spPr>
          <a:xfrm>
            <a:off x="520701" y="5609178"/>
            <a:ext cx="2044700" cy="0"/>
          </a:xfrm>
          <a:prstGeom prst="line">
            <a:avLst/>
          </a:prstGeom>
          <a:ln w="38100">
            <a:solidFill>
              <a:srgbClr val="BACED2"/>
            </a:solidFill>
          </a:ln>
        </p:spPr>
        <p:style>
          <a:lnRef idx="1">
            <a:schemeClr val="accent1"/>
          </a:lnRef>
          <a:fillRef idx="0">
            <a:schemeClr val="accent1"/>
          </a:fillRef>
          <a:effectRef idx="0">
            <a:schemeClr val="accent1"/>
          </a:effectRef>
          <a:fontRef idx="minor">
            <a:schemeClr val="tx1"/>
          </a:fontRef>
        </p:style>
      </p:cxn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BCD4C9D4-82EB-077B-24B2-2FCABCD3AA41}"/>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4EFB20EE-E114-B4F0-0BB3-4F83C8B54E27}"/>
              </a:ext>
            </a:extLst>
          </p:cNvPr>
          <p:cNvPicPr>
            <a:picLocks noChangeAspect="1"/>
          </p:cNvPicPr>
          <p:nvPr/>
        </p:nvPicPr>
        <p:blipFill>
          <a:blip r:embed="rId3"/>
          <a:stretch>
            <a:fillRect/>
          </a:stretch>
        </p:blipFill>
        <p:spPr>
          <a:xfrm>
            <a:off x="8753927" y="22224"/>
            <a:ext cx="2993573" cy="688523"/>
          </a:xfrm>
          <a:prstGeom prst="rect">
            <a:avLst/>
          </a:prstGeom>
        </p:spPr>
      </p:pic>
    </p:spTree>
    <p:extLst>
      <p:ext uri="{BB962C8B-B14F-4D97-AF65-F5344CB8AC3E}">
        <p14:creationId xmlns:p14="http://schemas.microsoft.com/office/powerpoint/2010/main" val="2376326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1">
            <a:extLst>
              <a:ext uri="{FF2B5EF4-FFF2-40B4-BE49-F238E27FC236}">
                <a16:creationId xmlns:a16="http://schemas.microsoft.com/office/drawing/2014/main" id="{4204EAAB-2A1B-4518-3C8B-62F23EF27E3C}"/>
              </a:ext>
            </a:extLst>
          </p:cNvPr>
          <p:cNvSpPr>
            <a:spLocks noGrp="1"/>
          </p:cNvSpPr>
          <p:nvPr/>
        </p:nvSpPr>
        <p:spPr>
          <a:xfrm>
            <a:off x="515940" y="1596623"/>
            <a:ext cx="11160123" cy="2446143"/>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a:buFont typeface="Arial" panose="020B0604020202020204" pitchFamily="34" charset="0"/>
              <a:buChar char="•"/>
            </a:pPr>
            <a:r>
              <a:rPr lang="it-IT" dirty="0">
                <a:solidFill>
                  <a:srgbClr val="002060"/>
                </a:solidFill>
                <a:latin typeface="Arial"/>
                <a:cs typeface="Arial"/>
              </a:rPr>
              <a:t>Le </a:t>
            </a:r>
            <a:r>
              <a:rPr lang="it-IT" b="1" dirty="0">
                <a:solidFill>
                  <a:srgbClr val="002060"/>
                </a:solidFill>
                <a:latin typeface="Arial"/>
                <a:cs typeface="Arial"/>
              </a:rPr>
              <a:t>spese per l’erogazione del Master sono interamente sostenute dal Ministero del Lavoro e delle Politiche Sociale</a:t>
            </a:r>
            <a:r>
              <a:rPr lang="it-IT" dirty="0">
                <a:solidFill>
                  <a:srgbClr val="002060"/>
                </a:solidFill>
                <a:latin typeface="Arial"/>
                <a:cs typeface="Arial"/>
              </a:rPr>
              <a:t>, attraverso un finanziamento ricevuto a valere sul PN Inclusione e lotta alla povertà 2021-2027 - Obiettivo di Policy 4 “Un’Europa più sociale” Regolamento (UE) n. 2021/1060 Regolamento (UE) n. 2021/1057 – Priorità 1. Per ogni studente che completerà il corso, l’ateneo riceverà  la quota di:</a:t>
            </a:r>
          </a:p>
          <a:p>
            <a:pPr marL="742315" lvl="1" indent="-285750">
              <a:buFont typeface="Arial" panose="020B0604020202020204" pitchFamily="34" charset="0"/>
              <a:buChar char="•"/>
            </a:pPr>
            <a:r>
              <a:rPr lang="it-IT" sz="1400" dirty="0">
                <a:solidFill>
                  <a:srgbClr val="002060"/>
                </a:solidFill>
                <a:latin typeface="Arial"/>
                <a:cs typeface="Arial"/>
              </a:rPr>
              <a:t>3200 € per 1° livello</a:t>
            </a:r>
          </a:p>
          <a:p>
            <a:pPr marL="742315" lvl="1" indent="-285750">
              <a:buFont typeface="Arial" panose="020B0604020202020204" pitchFamily="34" charset="0"/>
              <a:buChar char="•"/>
            </a:pPr>
            <a:r>
              <a:rPr lang="it-IT" sz="1400" dirty="0">
                <a:solidFill>
                  <a:srgbClr val="002060"/>
                </a:solidFill>
                <a:latin typeface="Arial"/>
                <a:cs typeface="Arial"/>
              </a:rPr>
              <a:t>4500 € per 2° livello</a:t>
            </a:r>
            <a:endParaRPr lang="it-IT" sz="1400" dirty="0">
              <a:solidFill>
                <a:srgbClr val="002060"/>
              </a:solidFill>
              <a:cs typeface="Arial"/>
            </a:endParaRPr>
          </a:p>
          <a:p>
            <a:pPr marL="285750" indent="-285750">
              <a:buFont typeface="Arial" panose="020B0604020202020204" pitchFamily="34" charset="0"/>
              <a:buChar char="•"/>
            </a:pPr>
            <a:r>
              <a:rPr lang="it-IT" dirty="0">
                <a:solidFill>
                  <a:srgbClr val="002060"/>
                </a:solidFill>
                <a:latin typeface="Arial"/>
                <a:cs typeface="Arial"/>
              </a:rPr>
              <a:t>A conclusione del Master, acquisiti i 60 crediti previsti, viene rilasciato il </a:t>
            </a:r>
            <a:r>
              <a:rPr lang="it-IT" b="1" dirty="0">
                <a:solidFill>
                  <a:srgbClr val="002060"/>
                </a:solidFill>
                <a:latin typeface="Arial"/>
                <a:cs typeface="Arial"/>
              </a:rPr>
              <a:t>titolo di Master universitario</a:t>
            </a:r>
            <a:r>
              <a:rPr lang="it-IT" dirty="0">
                <a:solidFill>
                  <a:srgbClr val="002060"/>
                </a:solidFill>
                <a:latin typeface="Arial"/>
                <a:cs typeface="Arial"/>
              </a:rPr>
              <a:t>.</a:t>
            </a:r>
            <a:endParaRPr lang="it-IT" dirty="0">
              <a:solidFill>
                <a:srgbClr val="002060"/>
              </a:solidFill>
            </a:endParaRPr>
          </a:p>
          <a:p>
            <a:pPr marL="285750" indent="-285750">
              <a:buFont typeface="Arial" panose="020B0604020202020204" pitchFamily="34" charset="0"/>
              <a:buChar char="•"/>
            </a:pPr>
            <a:r>
              <a:rPr lang="it-IT" dirty="0">
                <a:solidFill>
                  <a:srgbClr val="002060"/>
                </a:solidFill>
                <a:latin typeface="Arial"/>
                <a:cs typeface="Arial"/>
              </a:rPr>
              <a:t>I Corsi prevedono la </a:t>
            </a:r>
            <a:r>
              <a:rPr lang="it-IT" b="1" dirty="0">
                <a:solidFill>
                  <a:srgbClr val="002060"/>
                </a:solidFill>
                <a:latin typeface="Arial"/>
                <a:cs typeface="Arial"/>
              </a:rPr>
              <a:t>frequenza obbligatoria pari ad un minimo del 80% </a:t>
            </a:r>
            <a:r>
              <a:rPr lang="it-IT" dirty="0">
                <a:solidFill>
                  <a:srgbClr val="002060"/>
                </a:solidFill>
                <a:latin typeface="Arial"/>
                <a:cs typeface="Arial"/>
              </a:rPr>
              <a:t>e le attività didattiche possono essere frequentate esclusivamente dagli iscritti.</a:t>
            </a:r>
          </a:p>
          <a:p>
            <a:pPr marL="285750" indent="-285750">
              <a:buFont typeface="Arial" panose="020B0604020202020204" pitchFamily="34" charset="0"/>
              <a:buChar char="•"/>
            </a:pPr>
            <a:r>
              <a:rPr lang="it-IT" dirty="0">
                <a:solidFill>
                  <a:srgbClr val="002060"/>
                </a:solidFill>
                <a:latin typeface="Arial"/>
                <a:cs typeface="Arial"/>
              </a:rPr>
              <a:t>Le attività didattiche sono svolte per l’</a:t>
            </a:r>
            <a:r>
              <a:rPr lang="it-IT" b="1" dirty="0">
                <a:solidFill>
                  <a:srgbClr val="002060"/>
                </a:solidFill>
                <a:latin typeface="Arial"/>
                <a:cs typeface="Arial"/>
              </a:rPr>
              <a:t>70% in presenza </a:t>
            </a:r>
            <a:r>
              <a:rPr lang="it-IT" dirty="0">
                <a:solidFill>
                  <a:srgbClr val="002060"/>
                </a:solidFill>
                <a:latin typeface="Arial"/>
                <a:cs typeface="Arial"/>
              </a:rPr>
              <a:t>e per il rimanente </a:t>
            </a:r>
            <a:r>
              <a:rPr lang="it-IT" b="1" dirty="0">
                <a:solidFill>
                  <a:srgbClr val="002060"/>
                </a:solidFill>
                <a:latin typeface="Arial"/>
                <a:cs typeface="Arial"/>
              </a:rPr>
              <a:t>30% in remoto</a:t>
            </a:r>
            <a:r>
              <a:rPr lang="it-IT" dirty="0">
                <a:solidFill>
                  <a:srgbClr val="002060"/>
                </a:solidFill>
                <a:latin typeface="Arial"/>
                <a:cs typeface="Arial"/>
              </a:rPr>
              <a:t>.</a:t>
            </a:r>
          </a:p>
        </p:txBody>
      </p:sp>
      <p:sp>
        <p:nvSpPr>
          <p:cNvPr id="4" name="Titolo 4">
            <a:extLst>
              <a:ext uri="{FF2B5EF4-FFF2-40B4-BE49-F238E27FC236}">
                <a16:creationId xmlns:a16="http://schemas.microsoft.com/office/drawing/2014/main" id="{6C5E0DBC-731F-24E8-F754-8C32BC90C053}"/>
              </a:ext>
            </a:extLst>
          </p:cNvPr>
          <p:cNvSpPr>
            <a:spLocks noGrp="1"/>
          </p:cNvSpPr>
          <p:nvPr/>
        </p:nvSpPr>
        <p:spPr>
          <a:xfrm>
            <a:off x="5965395" y="1002216"/>
            <a:ext cx="5709831" cy="448195"/>
          </a:xfrm>
          <a:prstGeom prst="rect">
            <a:avLst/>
          </a:prstGeom>
        </p:spPr>
        <p:txBody>
          <a:bodyPr lIns="91440" tIns="45720" rIns="91440" bIns="45720" anchor="t"/>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sz="1800">
                <a:latin typeface="Arial"/>
                <a:cs typeface="Arial"/>
              </a:rPr>
              <a:t>SPESE E FREQUENZA</a:t>
            </a:r>
            <a:endParaRPr lang="it-IT"/>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00387F66-B30A-CC1A-42AB-CFAF2DB65A21}"/>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5873D35D-5F68-CF87-85B1-65CBD0C5643C}"/>
              </a:ext>
            </a:extLst>
          </p:cNvPr>
          <p:cNvPicPr>
            <a:picLocks noChangeAspect="1"/>
          </p:cNvPicPr>
          <p:nvPr/>
        </p:nvPicPr>
        <p:blipFill>
          <a:blip r:embed="rId3"/>
          <a:stretch>
            <a:fillRect/>
          </a:stretch>
        </p:blipFill>
        <p:spPr>
          <a:xfrm>
            <a:off x="8753927" y="22224"/>
            <a:ext cx="2993573" cy="688523"/>
          </a:xfrm>
          <a:prstGeom prst="rect">
            <a:avLst/>
          </a:prstGeom>
        </p:spPr>
      </p:pic>
    </p:spTree>
    <p:extLst>
      <p:ext uri="{BB962C8B-B14F-4D97-AF65-F5344CB8AC3E}">
        <p14:creationId xmlns:p14="http://schemas.microsoft.com/office/powerpoint/2010/main" val="37359586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A7A624-BBC0-B7C4-46C0-92E5C023174C}"/>
            </a:ext>
          </a:extLst>
        </p:cNvPr>
        <p:cNvGrpSpPr/>
        <p:nvPr/>
      </p:nvGrpSpPr>
      <p:grpSpPr>
        <a:xfrm>
          <a:off x="0" y="0"/>
          <a:ext cx="0" cy="0"/>
          <a:chOff x="0" y="0"/>
          <a:chExt cx="0" cy="0"/>
        </a:xfrm>
      </p:grpSpPr>
      <p:sp>
        <p:nvSpPr>
          <p:cNvPr id="6" name="Segnaposto testo 2">
            <a:extLst>
              <a:ext uri="{FF2B5EF4-FFF2-40B4-BE49-F238E27FC236}">
                <a16:creationId xmlns:a16="http://schemas.microsoft.com/office/drawing/2014/main" id="{2DB3785C-2720-252C-37F2-35DDBC9253B6}"/>
              </a:ext>
            </a:extLst>
          </p:cNvPr>
          <p:cNvSpPr>
            <a:spLocks noGrp="1"/>
          </p:cNvSpPr>
          <p:nvPr/>
        </p:nvSpPr>
        <p:spPr>
          <a:xfrm>
            <a:off x="515940" y="1896249"/>
            <a:ext cx="11160123" cy="32262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a:buFont typeface="Arial" panose="020B0604020202020204" pitchFamily="34" charset="0"/>
              <a:buChar char="•"/>
            </a:pPr>
            <a:r>
              <a:rPr lang="it-IT" dirty="0">
                <a:solidFill>
                  <a:srgbClr val="002060"/>
                </a:solidFill>
                <a:latin typeface="Arial"/>
                <a:cs typeface="Arial"/>
              </a:rPr>
              <a:t>ISCRIZIONE esclusivamente ONLINE</a:t>
            </a:r>
          </a:p>
          <a:p>
            <a:pPr marL="742937" lvl="1" indent="-285750">
              <a:buFont typeface="Arial" panose="020B0604020202020204" pitchFamily="34" charset="0"/>
              <a:buChar char="•"/>
            </a:pPr>
            <a:r>
              <a:rPr lang="it-IT" dirty="0">
                <a:solidFill>
                  <a:srgbClr val="002060"/>
                </a:solidFill>
                <a:latin typeface="Arial"/>
                <a:cs typeface="Arial"/>
              </a:rPr>
              <a:t>1 livello:</a:t>
            </a:r>
            <a:r>
              <a:rPr lang="it-IT" dirty="0">
                <a:solidFill>
                  <a:srgbClr val="002060"/>
                </a:solidFill>
                <a:cs typeface="Arial"/>
              </a:rPr>
              <a:t> </a:t>
            </a:r>
            <a:r>
              <a:rPr lang="it-IT" dirty="0">
                <a:solidFill>
                  <a:srgbClr val="002060"/>
                </a:solidFill>
                <a:cs typeface="Arial"/>
                <a:hlinkClick r:id="rId2"/>
              </a:rPr>
              <a:t>https://portale.units.it/it/studiare/post-lauream/master/master-i-livello/presa-carico-e-accompagnamento-sociale-metodi-e</a:t>
            </a:r>
            <a:r>
              <a:rPr lang="it-IT" dirty="0">
                <a:solidFill>
                  <a:srgbClr val="002060"/>
                </a:solidFill>
                <a:cs typeface="Arial"/>
              </a:rPr>
              <a:t> </a:t>
            </a:r>
          </a:p>
          <a:p>
            <a:pPr marL="742937" lvl="1" indent="-285750">
              <a:buFont typeface="Arial" panose="020B0604020202020204" pitchFamily="34" charset="0"/>
              <a:buChar char="•"/>
            </a:pPr>
            <a:r>
              <a:rPr lang="it-IT" dirty="0">
                <a:solidFill>
                  <a:srgbClr val="002060"/>
                </a:solidFill>
                <a:latin typeface="Arial"/>
                <a:cs typeface="Arial"/>
              </a:rPr>
              <a:t>2 livello:</a:t>
            </a:r>
            <a:r>
              <a:rPr lang="it-IT" dirty="0">
                <a:solidFill>
                  <a:srgbClr val="002060"/>
                </a:solidFill>
                <a:cs typeface="Arial"/>
              </a:rPr>
              <a:t> </a:t>
            </a:r>
            <a:r>
              <a:rPr lang="it-IT" dirty="0">
                <a:solidFill>
                  <a:srgbClr val="002060"/>
                </a:solidFill>
                <a:cs typeface="Arial"/>
                <a:hlinkClick r:id="rId3"/>
              </a:rPr>
              <a:t>https://portale.units.it/it/studiare/post-lauream/master/master-ii-livello/pianificazione-programmazione-attuazione-gestione</a:t>
            </a:r>
            <a:r>
              <a:rPr lang="it-IT" dirty="0">
                <a:solidFill>
                  <a:srgbClr val="002060"/>
                </a:solidFill>
                <a:cs typeface="Arial"/>
              </a:rPr>
              <a:t> </a:t>
            </a:r>
            <a:endParaRPr lang="it-IT" dirty="0">
              <a:solidFill>
                <a:srgbClr val="002060"/>
              </a:solidFill>
              <a:latin typeface="Arial"/>
              <a:cs typeface="Arial"/>
            </a:endParaRPr>
          </a:p>
          <a:p>
            <a:pPr marL="285750" indent="-285750">
              <a:buFont typeface="Arial" panose="020B0604020202020204" pitchFamily="34" charset="0"/>
              <a:buChar char="•"/>
            </a:pPr>
            <a:r>
              <a:rPr lang="it-IT" dirty="0">
                <a:solidFill>
                  <a:srgbClr val="002060"/>
                </a:solidFill>
                <a:latin typeface="Arial"/>
                <a:cs typeface="Arial"/>
              </a:rPr>
              <a:t>SEGUIRE LE INDICAZIONI PRESENTI NEL BANDO</a:t>
            </a:r>
          </a:p>
          <a:p>
            <a:pPr marL="285750" indent="-285750">
              <a:buFont typeface="Arial" panose="020B0604020202020204" pitchFamily="34" charset="0"/>
              <a:buChar char="•"/>
            </a:pPr>
            <a:r>
              <a:rPr lang="it-IT" dirty="0">
                <a:solidFill>
                  <a:srgbClr val="002060"/>
                </a:solidFill>
                <a:latin typeface="Arial"/>
                <a:cs typeface="Arial"/>
              </a:rPr>
              <a:t>TERMINE PERENTORIO PER L'ISCRIZIONE ore 23:59 (GMT+2) – del giorno </a:t>
            </a:r>
            <a:r>
              <a:rPr lang="it-IT" dirty="0">
                <a:solidFill>
                  <a:srgbClr val="FF0000"/>
                </a:solidFill>
                <a:latin typeface="Arial"/>
                <a:cs typeface="Arial"/>
              </a:rPr>
              <a:t>martedì 20 ottobre 2026</a:t>
            </a:r>
          </a:p>
          <a:p>
            <a:endParaRPr lang="it-IT" dirty="0">
              <a:solidFill>
                <a:srgbClr val="002060"/>
              </a:solidFill>
              <a:latin typeface="Arial"/>
              <a:cs typeface="Arial"/>
            </a:endParaRPr>
          </a:p>
          <a:p>
            <a:endParaRPr lang="it-IT" dirty="0">
              <a:solidFill>
                <a:srgbClr val="002060"/>
              </a:solidFill>
              <a:latin typeface="Arial"/>
              <a:cs typeface="Arial"/>
            </a:endParaRPr>
          </a:p>
          <a:p>
            <a:endParaRPr lang="it-IT" dirty="0">
              <a:solidFill>
                <a:srgbClr val="002060"/>
              </a:solidFill>
            </a:endParaRPr>
          </a:p>
        </p:txBody>
      </p:sp>
      <p:sp>
        <p:nvSpPr>
          <p:cNvPr id="7" name="Titolo 4">
            <a:extLst>
              <a:ext uri="{FF2B5EF4-FFF2-40B4-BE49-F238E27FC236}">
                <a16:creationId xmlns:a16="http://schemas.microsoft.com/office/drawing/2014/main" id="{6C1F3FC5-09AB-FA8B-F965-9925548A1E41}"/>
              </a:ext>
            </a:extLst>
          </p:cNvPr>
          <p:cNvSpPr>
            <a:spLocks noGrp="1"/>
          </p:cNvSpPr>
          <p:nvPr/>
        </p:nvSpPr>
        <p:spPr>
          <a:xfrm>
            <a:off x="7073759" y="1057853"/>
            <a:ext cx="4601467" cy="649636"/>
          </a:xfrm>
          <a:prstGeom prst="rect">
            <a:avLst/>
          </a:prstGeom>
        </p:spPr>
        <p:txBody>
          <a:bodyPr lIns="91440" tIns="45720" rIns="91440" bIns="45720" anchor="t"/>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sz="1800">
                <a:latin typeface="Arial"/>
                <a:cs typeface="Arial"/>
              </a:rPr>
              <a:t>DOMANDE DI AMMISSIONE</a:t>
            </a:r>
            <a:endParaRPr lang="it-IT"/>
          </a:p>
        </p:txBody>
      </p:sp>
      <p:pic>
        <p:nvPicPr>
          <p:cNvPr id="3" name="Immagine 2" descr="Immagine che contiene testo, Carattere, logo, simbolo&#10;&#10;Il contenuto generato dall&amp;#39;IA potrebbe non essere corretto.">
            <a:extLst>
              <a:ext uri="{FF2B5EF4-FFF2-40B4-BE49-F238E27FC236}">
                <a16:creationId xmlns:a16="http://schemas.microsoft.com/office/drawing/2014/main" id="{9AE898D5-BD80-5708-A345-B08271AC0302}"/>
              </a:ext>
            </a:extLst>
          </p:cNvPr>
          <p:cNvPicPr>
            <a:picLocks noChangeAspect="1"/>
          </p:cNvPicPr>
          <p:nvPr/>
        </p:nvPicPr>
        <p:blipFill>
          <a:blip r:embed="rId4"/>
          <a:stretch>
            <a:fillRect/>
          </a:stretch>
        </p:blipFill>
        <p:spPr>
          <a:xfrm>
            <a:off x="6845299" y="74611"/>
            <a:ext cx="1730830" cy="576491"/>
          </a:xfrm>
          <a:prstGeom prst="rect">
            <a:avLst/>
          </a:prstGeom>
        </p:spPr>
      </p:pic>
      <p:pic>
        <p:nvPicPr>
          <p:cNvPr id="5" name="Immagine 4" descr="Immagine che contiene testo, schermata, logo, Elementi grafici&#10;&#10;Il contenuto generato dall&amp;#39;IA potrebbe non essere corretto.">
            <a:extLst>
              <a:ext uri="{FF2B5EF4-FFF2-40B4-BE49-F238E27FC236}">
                <a16:creationId xmlns:a16="http://schemas.microsoft.com/office/drawing/2014/main" id="{CF2159AA-AE59-7E83-7D41-D597D75FD632}"/>
              </a:ext>
            </a:extLst>
          </p:cNvPr>
          <p:cNvPicPr>
            <a:picLocks noChangeAspect="1"/>
          </p:cNvPicPr>
          <p:nvPr/>
        </p:nvPicPr>
        <p:blipFill>
          <a:blip r:embed="rId5"/>
          <a:stretch>
            <a:fillRect/>
          </a:stretch>
        </p:blipFill>
        <p:spPr>
          <a:xfrm>
            <a:off x="8753927" y="22224"/>
            <a:ext cx="2993573" cy="688523"/>
          </a:xfrm>
          <a:prstGeom prst="rect">
            <a:avLst/>
          </a:prstGeom>
        </p:spPr>
      </p:pic>
    </p:spTree>
    <p:extLst>
      <p:ext uri="{BB962C8B-B14F-4D97-AF65-F5344CB8AC3E}">
        <p14:creationId xmlns:p14="http://schemas.microsoft.com/office/powerpoint/2010/main" val="6337042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188DA-6042-A550-C3B2-C0E31E198B5E}"/>
            </a:ext>
          </a:extLst>
        </p:cNvPr>
        <p:cNvGrpSpPr/>
        <p:nvPr/>
      </p:nvGrpSpPr>
      <p:grpSpPr>
        <a:xfrm>
          <a:off x="0" y="0"/>
          <a:ext cx="0" cy="0"/>
          <a:chOff x="0" y="0"/>
          <a:chExt cx="0" cy="0"/>
        </a:xfrm>
      </p:grpSpPr>
      <p:sp>
        <p:nvSpPr>
          <p:cNvPr id="4" name="Segnaposto testo 1">
            <a:extLst>
              <a:ext uri="{FF2B5EF4-FFF2-40B4-BE49-F238E27FC236}">
                <a16:creationId xmlns:a16="http://schemas.microsoft.com/office/drawing/2014/main" id="{3A7359C9-1163-A6C7-FA76-9F984C2F55B1}"/>
              </a:ext>
            </a:extLst>
          </p:cNvPr>
          <p:cNvSpPr>
            <a:spLocks noGrp="1"/>
          </p:cNvSpPr>
          <p:nvPr/>
        </p:nvSpPr>
        <p:spPr>
          <a:xfrm>
            <a:off x="492850" y="1711955"/>
            <a:ext cx="11206303" cy="3682397"/>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endParaRPr lang="it-IT" b="1" dirty="0">
              <a:solidFill>
                <a:srgbClr val="002060"/>
              </a:solidFill>
            </a:endParaRPr>
          </a:p>
          <a:p>
            <a:pPr marL="342900" lvl="0" indent="-342900">
              <a:buAutoNum type="arabicPeriod"/>
            </a:pPr>
            <a:r>
              <a:rPr lang="it-IT" b="1" dirty="0">
                <a:solidFill>
                  <a:srgbClr val="002060"/>
                </a:solidFill>
                <a:latin typeface="Arial"/>
                <a:cs typeface="Arial"/>
              </a:rPr>
              <a:t>collegarsi </a:t>
            </a:r>
            <a:r>
              <a:rPr lang="it-IT" dirty="0">
                <a:solidFill>
                  <a:srgbClr val="002060"/>
                </a:solidFill>
                <a:latin typeface="Arial"/>
                <a:cs typeface="Arial"/>
              </a:rPr>
              <a:t>all'apposito </a:t>
            </a:r>
            <a:r>
              <a:rPr lang="it-IT" u="sng" dirty="0">
                <a:solidFill>
                  <a:srgbClr val="002060"/>
                </a:solidFill>
                <a:latin typeface="Arial"/>
                <a:cs typeface="Arial"/>
                <a:hlinkClick r:id="rId2">
                  <a:extLst>
                    <a:ext uri="{A12FA001-AC4F-418D-AE19-62706E023703}">
                      <ahyp:hlinkClr xmlns:ahyp="http://schemas.microsoft.com/office/drawing/2018/hyperlinkcolor" val="tx"/>
                    </a:ext>
                  </a:extLst>
                </a:hlinkClick>
              </a:rPr>
              <a:t>servizio online rivolto agli studenti</a:t>
            </a:r>
            <a:r>
              <a:rPr lang="it-IT" dirty="0">
                <a:solidFill>
                  <a:srgbClr val="002060"/>
                </a:solidFill>
                <a:latin typeface="Arial"/>
                <a:cs typeface="Arial"/>
              </a:rPr>
              <a:t>. Per effettuare l’iscrizione on line </a:t>
            </a:r>
            <a:r>
              <a:rPr lang="it-IT" b="1" dirty="0">
                <a:solidFill>
                  <a:srgbClr val="002060"/>
                </a:solidFill>
                <a:latin typeface="Arial"/>
                <a:cs typeface="Arial"/>
              </a:rPr>
              <a:t>bisogna essere già in possesso delle credenziali </a:t>
            </a:r>
            <a:r>
              <a:rPr lang="it-IT" dirty="0">
                <a:solidFill>
                  <a:srgbClr val="002060"/>
                </a:solidFill>
                <a:latin typeface="Arial"/>
                <a:cs typeface="Arial"/>
              </a:rPr>
              <a:t>oppure, se possiedi </a:t>
            </a:r>
            <a:r>
              <a:rPr lang="it-IT" b="1" dirty="0">
                <a:solidFill>
                  <a:srgbClr val="002060"/>
                </a:solidFill>
                <a:latin typeface="Arial"/>
                <a:cs typeface="Arial"/>
              </a:rPr>
              <a:t>un'identità digitale SPID </a:t>
            </a:r>
            <a:r>
              <a:rPr lang="it-IT" dirty="0">
                <a:solidFill>
                  <a:srgbClr val="002060"/>
                </a:solidFill>
                <a:latin typeface="Arial"/>
                <a:cs typeface="Arial"/>
              </a:rPr>
              <a:t>utilizzala per registrarti su Segreteria Online, in questo modo la tua identità sarà già validata.</a:t>
            </a:r>
            <a:endParaRPr lang="it-IT" sz="1400" dirty="0">
              <a:solidFill>
                <a:srgbClr val="002060"/>
              </a:solidFill>
              <a:latin typeface="Arial"/>
              <a:cs typeface="Arial"/>
            </a:endParaRPr>
          </a:p>
          <a:p>
            <a:pPr marL="742315" lvl="1" indent="-285750">
              <a:buFont typeface="Arial" panose="020B0604020202020204" pitchFamily="34" charset="0"/>
              <a:buChar char="•"/>
            </a:pPr>
            <a:r>
              <a:rPr lang="it-IT" sz="1400" dirty="0">
                <a:solidFill>
                  <a:srgbClr val="002060"/>
                </a:solidFill>
              </a:rPr>
              <a:t>Gli ex studenti che hanno smarrito o non hanno mai ricevuto le credenziali, e non sono in possesso di una identità digitale SPID, devono inviare una richiesta via mail a </a:t>
            </a:r>
            <a:r>
              <a:rPr lang="it-IT" sz="1400" u="sng" dirty="0">
                <a:solidFill>
                  <a:srgbClr val="002060"/>
                </a:solidFill>
                <a:hlinkClick r:id="rId3">
                  <a:extLst>
                    <a:ext uri="{A12FA001-AC4F-418D-AE19-62706E023703}">
                      <ahyp:hlinkClr xmlns:ahyp="http://schemas.microsoft.com/office/drawing/2018/hyperlinkcolor" val="tx"/>
                    </a:ext>
                  </a:extLst>
                </a:hlinkClick>
              </a:rPr>
              <a:t>helpesse3@amm.units.it</a:t>
            </a:r>
            <a:r>
              <a:rPr lang="it-IT" sz="1400" dirty="0">
                <a:solidFill>
                  <a:srgbClr val="002060"/>
                </a:solidFill>
              </a:rPr>
              <a:t>, allegando la scansione di un documento di identità fronte/retro (per chiarezza riportare a parte il numero di serie del documento), con l’indicazione di un numero di telefono cellulare e dell’indirizzo email;</a:t>
            </a:r>
            <a:endParaRPr lang="it-IT" sz="1200" dirty="0">
              <a:solidFill>
                <a:srgbClr val="002060"/>
              </a:solidFill>
              <a:cs typeface="Arial"/>
            </a:endParaRPr>
          </a:p>
          <a:p>
            <a:pPr marL="742315" lvl="1" indent="-285750">
              <a:buFont typeface="Arial" panose="020B0604020202020204" pitchFamily="34" charset="0"/>
              <a:buChar char="•"/>
            </a:pPr>
            <a:r>
              <a:rPr lang="it-IT" sz="1400" dirty="0">
                <a:solidFill>
                  <a:srgbClr val="002060"/>
                </a:solidFill>
              </a:rPr>
              <a:t>In caso di prima iscrizione presso l’Università degli Studi di Trieste, registrarsi al </a:t>
            </a:r>
            <a:r>
              <a:rPr lang="it-IT" sz="1400" u="sng" dirty="0">
                <a:solidFill>
                  <a:srgbClr val="002060"/>
                </a:solidFill>
                <a:hlinkClick r:id="rId2">
                  <a:extLst>
                    <a:ext uri="{A12FA001-AC4F-418D-AE19-62706E023703}">
                      <ahyp:hlinkClr xmlns:ahyp="http://schemas.microsoft.com/office/drawing/2018/hyperlinkcolor" val="tx"/>
                    </a:ext>
                  </a:extLst>
                </a:hlinkClick>
              </a:rPr>
              <a:t>servizio online</a:t>
            </a:r>
            <a:r>
              <a:rPr lang="it-IT" sz="1400" dirty="0">
                <a:solidFill>
                  <a:srgbClr val="002060"/>
                </a:solidFill>
              </a:rPr>
              <a:t>. Al termine della registrazione stampare e conservare il promemoria con le credenziali, nome utente e password, perché saranno valide per tutti i successivi accessi. Per eventuali problemi consultare la </a:t>
            </a:r>
            <a:r>
              <a:rPr lang="it-IT" sz="1400" u="sng" dirty="0">
                <a:solidFill>
                  <a:srgbClr val="002060"/>
                </a:solidFill>
                <a:hlinkClick r:id="rId4">
                  <a:extLst>
                    <a:ext uri="{A12FA001-AC4F-418D-AE19-62706E023703}">
                      <ahyp:hlinkClr xmlns:ahyp="http://schemas.microsoft.com/office/drawing/2018/hyperlinkcolor" val="tx"/>
                    </a:ext>
                  </a:extLst>
                </a:hlinkClick>
              </a:rPr>
              <a:t>pagina di recupero password</a:t>
            </a:r>
            <a:r>
              <a:rPr lang="it-IT" sz="1400" dirty="0">
                <a:solidFill>
                  <a:srgbClr val="002060"/>
                </a:solidFill>
              </a:rPr>
              <a:t>;</a:t>
            </a:r>
            <a:endParaRPr lang="it-IT" sz="1200" dirty="0">
              <a:solidFill>
                <a:srgbClr val="002060"/>
              </a:solidFill>
              <a:cs typeface="Arial"/>
            </a:endParaRPr>
          </a:p>
          <a:p>
            <a:pPr marL="342900" lvl="0" indent="-342900">
              <a:buFont typeface="+mj-lt"/>
              <a:buAutoNum type="arabicPeriod"/>
            </a:pPr>
            <a:r>
              <a:rPr lang="it-IT" b="1" dirty="0">
                <a:solidFill>
                  <a:srgbClr val="002060"/>
                </a:solidFill>
                <a:latin typeface="Arial"/>
                <a:cs typeface="Arial"/>
              </a:rPr>
              <a:t>iscriversi </a:t>
            </a:r>
            <a:r>
              <a:rPr lang="it-IT" dirty="0">
                <a:solidFill>
                  <a:srgbClr val="002060"/>
                </a:solidFill>
                <a:latin typeface="Arial"/>
                <a:cs typeface="Arial"/>
              </a:rPr>
              <a:t>al concorso selezionando, dal Menu, “Test di ammissione (accesso programmato e lauree magistrali)” e seguire la procedura guidata. Per la guida passo-passo visitare la </a:t>
            </a:r>
            <a:r>
              <a:rPr lang="it-IT" u="sng" dirty="0">
                <a:solidFill>
                  <a:srgbClr val="002060"/>
                </a:solidFill>
                <a:latin typeface="Arial"/>
                <a:cs typeface="Arial"/>
                <a:hlinkClick r:id="rId5">
                  <a:extLst>
                    <a:ext uri="{A12FA001-AC4F-418D-AE19-62706E023703}">
                      <ahyp:hlinkClr xmlns:ahyp="http://schemas.microsoft.com/office/drawing/2018/hyperlinkcolor" val="tx"/>
                    </a:ext>
                  </a:extLst>
                </a:hlinkClick>
              </a:rPr>
              <a:t>pagina web</a:t>
            </a:r>
            <a:r>
              <a:rPr lang="it-IT" dirty="0">
                <a:solidFill>
                  <a:srgbClr val="002060"/>
                </a:solidFill>
                <a:latin typeface="Arial"/>
                <a:cs typeface="Arial"/>
              </a:rPr>
              <a:t> alla sezione “</a:t>
            </a:r>
            <a:r>
              <a:rPr lang="it-IT" i="1" dirty="0">
                <a:solidFill>
                  <a:srgbClr val="002060"/>
                </a:solidFill>
                <a:latin typeface="Arial"/>
                <a:cs typeface="Arial"/>
              </a:rPr>
              <a:t>Guide tecniche</a:t>
            </a:r>
            <a:r>
              <a:rPr lang="it-IT" dirty="0">
                <a:solidFill>
                  <a:srgbClr val="002060"/>
                </a:solidFill>
                <a:latin typeface="Arial"/>
                <a:cs typeface="Arial"/>
              </a:rPr>
              <a:t>”;</a:t>
            </a:r>
          </a:p>
          <a:p>
            <a:pPr marL="342900" lvl="0" indent="-342900">
              <a:buFont typeface="+mj-lt"/>
              <a:buAutoNum type="arabicPeriod"/>
            </a:pPr>
            <a:r>
              <a:rPr lang="it-IT" b="1" dirty="0">
                <a:solidFill>
                  <a:srgbClr val="002060"/>
                </a:solidFill>
                <a:latin typeface="Arial"/>
                <a:cs typeface="Arial"/>
              </a:rPr>
              <a:t>contestualmente </a:t>
            </a:r>
            <a:r>
              <a:rPr lang="it-IT" dirty="0">
                <a:solidFill>
                  <a:srgbClr val="002060"/>
                </a:solidFill>
                <a:latin typeface="Arial"/>
                <a:cs typeface="Arial"/>
              </a:rPr>
              <a:t>alla procedura di iscrizione è necessario allegare il </a:t>
            </a:r>
            <a:r>
              <a:rPr lang="it-IT" b="1" dirty="0">
                <a:solidFill>
                  <a:srgbClr val="002060"/>
                </a:solidFill>
                <a:latin typeface="Arial"/>
                <a:cs typeface="Arial"/>
              </a:rPr>
              <a:t>modulo integrativo</a:t>
            </a:r>
            <a:r>
              <a:rPr lang="it-IT" dirty="0">
                <a:solidFill>
                  <a:srgbClr val="002060"/>
                </a:solidFill>
                <a:latin typeface="Arial"/>
                <a:cs typeface="Arial"/>
              </a:rPr>
              <a:t>, in cui dovranno essere dichiarati i requisiti e i criteri per la valutazione dei titoli così come esplicitati nel regolamento didattico della direzione dei master</a:t>
            </a:r>
          </a:p>
          <a:p>
            <a:endParaRPr lang="it-IT" sz="1400" dirty="0"/>
          </a:p>
        </p:txBody>
      </p:sp>
      <p:sp>
        <p:nvSpPr>
          <p:cNvPr id="6" name="Titolo 4">
            <a:extLst>
              <a:ext uri="{FF2B5EF4-FFF2-40B4-BE49-F238E27FC236}">
                <a16:creationId xmlns:a16="http://schemas.microsoft.com/office/drawing/2014/main" id="{473D8B54-1A00-2468-1C02-C4EA38142996}"/>
              </a:ext>
            </a:extLst>
          </p:cNvPr>
          <p:cNvSpPr>
            <a:spLocks noGrp="1"/>
          </p:cNvSpPr>
          <p:nvPr/>
        </p:nvSpPr>
        <p:spPr>
          <a:xfrm>
            <a:off x="7073759" y="1057853"/>
            <a:ext cx="4601467" cy="649636"/>
          </a:xfrm>
          <a:prstGeom prst="rect">
            <a:avLst/>
          </a:prstGeom>
        </p:spPr>
        <p:txBody>
          <a:bodyPr lIns="91440" tIns="45720" rIns="91440" bIns="45720" anchor="t"/>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sz="1800">
                <a:latin typeface="Arial"/>
                <a:cs typeface="Arial"/>
              </a:rPr>
              <a:t>DOMANDE DI AMMISSIONE</a:t>
            </a:r>
            <a:endParaRPr lang="it-IT"/>
          </a:p>
        </p:txBody>
      </p:sp>
      <p:pic>
        <p:nvPicPr>
          <p:cNvPr id="3" name="Immagine 2" descr="Immagine che contiene testo, Carattere, logo, simbolo&#10;&#10;Il contenuto generato dall&amp;#39;IA potrebbe non essere corretto.">
            <a:extLst>
              <a:ext uri="{FF2B5EF4-FFF2-40B4-BE49-F238E27FC236}">
                <a16:creationId xmlns:a16="http://schemas.microsoft.com/office/drawing/2014/main" id="{1916C890-2D66-D8AA-1FDB-DA8105BAE35C}"/>
              </a:ext>
            </a:extLst>
          </p:cNvPr>
          <p:cNvPicPr>
            <a:picLocks noChangeAspect="1"/>
          </p:cNvPicPr>
          <p:nvPr/>
        </p:nvPicPr>
        <p:blipFill>
          <a:blip r:embed="rId6"/>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7937043B-305F-E0D8-5FA3-632F2DCD5C5F}"/>
              </a:ext>
            </a:extLst>
          </p:cNvPr>
          <p:cNvPicPr>
            <a:picLocks noChangeAspect="1"/>
          </p:cNvPicPr>
          <p:nvPr/>
        </p:nvPicPr>
        <p:blipFill>
          <a:blip r:embed="rId7"/>
          <a:stretch>
            <a:fillRect/>
          </a:stretch>
        </p:blipFill>
        <p:spPr>
          <a:xfrm>
            <a:off x="8753927" y="22224"/>
            <a:ext cx="2993573" cy="688523"/>
          </a:xfrm>
          <a:prstGeom prst="rect">
            <a:avLst/>
          </a:prstGeom>
        </p:spPr>
      </p:pic>
    </p:spTree>
    <p:extLst>
      <p:ext uri="{BB962C8B-B14F-4D97-AF65-F5344CB8AC3E}">
        <p14:creationId xmlns:p14="http://schemas.microsoft.com/office/powerpoint/2010/main" val="4235709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1441F-97A8-2B80-2F60-F541C92615A6}"/>
            </a:ext>
          </a:extLst>
        </p:cNvPr>
        <p:cNvGrpSpPr/>
        <p:nvPr/>
      </p:nvGrpSpPr>
      <p:grpSpPr>
        <a:xfrm>
          <a:off x="0" y="0"/>
          <a:ext cx="0" cy="0"/>
          <a:chOff x="0" y="0"/>
          <a:chExt cx="0" cy="0"/>
        </a:xfrm>
      </p:grpSpPr>
      <p:sp>
        <p:nvSpPr>
          <p:cNvPr id="3" name="Titolo 4">
            <a:extLst>
              <a:ext uri="{FF2B5EF4-FFF2-40B4-BE49-F238E27FC236}">
                <a16:creationId xmlns:a16="http://schemas.microsoft.com/office/drawing/2014/main" id="{5438A0CF-99E4-B90C-7B5C-0257C2F465ED}"/>
              </a:ext>
            </a:extLst>
          </p:cNvPr>
          <p:cNvSpPr>
            <a:spLocks noGrp="1"/>
          </p:cNvSpPr>
          <p:nvPr/>
        </p:nvSpPr>
        <p:spPr>
          <a:xfrm>
            <a:off x="6688910" y="1057853"/>
            <a:ext cx="5209527"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DOMANDE DI IMMATRICOLAZIONE</a:t>
            </a:r>
          </a:p>
        </p:txBody>
      </p:sp>
      <p:sp>
        <p:nvSpPr>
          <p:cNvPr id="4" name="Segnaposto testo 1">
            <a:extLst>
              <a:ext uri="{FF2B5EF4-FFF2-40B4-BE49-F238E27FC236}">
                <a16:creationId xmlns:a16="http://schemas.microsoft.com/office/drawing/2014/main" id="{1CEEFDA9-840C-256E-2E28-81D48A81E42B}"/>
              </a:ext>
            </a:extLst>
          </p:cNvPr>
          <p:cNvSpPr>
            <a:spLocks noGrp="1"/>
          </p:cNvSpPr>
          <p:nvPr/>
        </p:nvSpPr>
        <p:spPr>
          <a:xfrm>
            <a:off x="515940" y="1706139"/>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solidFill>
                  <a:srgbClr val="002060"/>
                </a:solidFill>
                <a:latin typeface="Arial"/>
                <a:cs typeface="Arial"/>
              </a:rPr>
              <a:t>Per informazioni sulla procedura online, visitare la </a:t>
            </a:r>
            <a:r>
              <a:rPr lang="it-IT">
                <a:solidFill>
                  <a:srgbClr val="002060"/>
                </a:solidFill>
                <a:latin typeface="Arial"/>
                <a:cs typeface="Arial"/>
                <a:hlinkClick r:id="rId2">
                  <a:extLst>
                    <a:ext uri="{A12FA001-AC4F-418D-AE19-62706E023703}">
                      <ahyp:hlinkClr xmlns:ahyp="http://schemas.microsoft.com/office/drawing/2018/hyperlinkcolor" val="tx"/>
                    </a:ext>
                  </a:extLst>
                </a:hlinkClick>
              </a:rPr>
              <a:t>pagina web</a:t>
            </a:r>
            <a:r>
              <a:rPr lang="it-IT">
                <a:solidFill>
                  <a:srgbClr val="002060"/>
                </a:solidFill>
                <a:latin typeface="Arial"/>
                <a:cs typeface="Arial"/>
              </a:rPr>
              <a:t>, alla sezione “Guide tecniche”. La domanda di immatricolazione dev’essere presentata </a:t>
            </a:r>
            <a:r>
              <a:rPr lang="it-IT" b="1">
                <a:solidFill>
                  <a:srgbClr val="002060"/>
                </a:solidFill>
                <a:latin typeface="Arial"/>
                <a:cs typeface="Arial"/>
              </a:rPr>
              <a:t>esclusivamente online</a:t>
            </a:r>
            <a:r>
              <a:rPr lang="it-IT">
                <a:solidFill>
                  <a:srgbClr val="002060"/>
                </a:solidFill>
                <a:latin typeface="Arial"/>
                <a:cs typeface="Arial"/>
              </a:rPr>
              <a:t>.</a:t>
            </a:r>
          </a:p>
          <a:p>
            <a:r>
              <a:rPr lang="it-IT">
                <a:solidFill>
                  <a:srgbClr val="002060"/>
                </a:solidFill>
                <a:latin typeface="Arial"/>
                <a:cs typeface="Arial"/>
              </a:rPr>
              <a:t>Al momento dell’immatricolazione, gli interessati devono avere </a:t>
            </a:r>
            <a:r>
              <a:rPr lang="it-IT" b="1">
                <a:solidFill>
                  <a:srgbClr val="002060"/>
                </a:solidFill>
                <a:latin typeface="Arial"/>
                <a:cs typeface="Arial"/>
              </a:rPr>
              <a:t>chiuso o sospeso eventuali carriere universitarie o equiparate attive</a:t>
            </a:r>
            <a:r>
              <a:rPr lang="it-IT">
                <a:solidFill>
                  <a:srgbClr val="002060"/>
                </a:solidFill>
                <a:latin typeface="Arial"/>
                <a:cs typeface="Arial"/>
              </a:rPr>
              <a:t>.</a:t>
            </a:r>
          </a:p>
          <a:p>
            <a:r>
              <a:rPr lang="it-IT">
                <a:solidFill>
                  <a:srgbClr val="002060"/>
                </a:solidFill>
                <a:latin typeface="Arial"/>
                <a:cs typeface="Arial"/>
              </a:rPr>
              <a:t>Prima di accedere alla procedura online, è necessario predisporre i </a:t>
            </a:r>
            <a:r>
              <a:rPr lang="it-IT" b="1">
                <a:solidFill>
                  <a:srgbClr val="002060"/>
                </a:solidFill>
                <a:latin typeface="Arial"/>
                <a:cs typeface="Arial"/>
              </a:rPr>
              <a:t>seguenti documenti digitalizzati</a:t>
            </a:r>
            <a:r>
              <a:rPr lang="it-IT">
                <a:solidFill>
                  <a:srgbClr val="002060"/>
                </a:solidFill>
                <a:latin typeface="Arial"/>
                <a:cs typeface="Arial"/>
              </a:rPr>
              <a:t>, dei quali sarà richiesto di effettuare l’upload:</a:t>
            </a:r>
          </a:p>
          <a:p>
            <a:pPr marL="285750" indent="-285750">
              <a:buFont typeface="Arial" panose="020B0604020202020204" pitchFamily="34" charset="0"/>
              <a:buChar char="•"/>
            </a:pPr>
            <a:r>
              <a:rPr lang="it-IT" sz="1600">
                <a:solidFill>
                  <a:srgbClr val="002060"/>
                </a:solidFill>
                <a:latin typeface="Arial"/>
                <a:cs typeface="Arial"/>
              </a:rPr>
              <a:t>copia fronte e retro di un documento di identità (carta d’identità o patente di guida o passaporto) in corso di validità e del codice fiscale (tesserino o tessera sanitaria), se non già ricompreso nella carta di identità elettronica, in un unico file formato PDF. Tale caricamento può essere omesso nel caso di login attraverso l’identità digitale SPID;</a:t>
            </a:r>
            <a:endParaRPr lang="it-IT">
              <a:solidFill>
                <a:srgbClr val="002060"/>
              </a:solidFill>
              <a:latin typeface="Arial"/>
              <a:cs typeface="Arial"/>
            </a:endParaRPr>
          </a:p>
          <a:p>
            <a:pPr marL="285750" indent="-285750">
              <a:buFont typeface="Arial" panose="020B0604020202020204" pitchFamily="34" charset="0"/>
              <a:buChar char="•"/>
            </a:pPr>
            <a:r>
              <a:rPr lang="it-IT" sz="1600">
                <a:solidFill>
                  <a:srgbClr val="002060"/>
                </a:solidFill>
                <a:latin typeface="Arial"/>
                <a:cs typeface="Arial"/>
              </a:rPr>
              <a:t>una foto tessera (dimensioni 35 x 40 mm = 132x151 pixel). I formati ammessi sono JPEG (.JPG) e BITMAP (.BMP) e le dimensioni del file non devono superare i 2 Mb;</a:t>
            </a:r>
          </a:p>
          <a:p>
            <a:r>
              <a:rPr lang="it-IT">
                <a:solidFill>
                  <a:srgbClr val="002060"/>
                </a:solidFill>
                <a:latin typeface="Arial"/>
                <a:cs typeface="Arial"/>
              </a:rPr>
              <a:t>Per ottenere l’immatricolazione i candidati aventi diritto devono:</a:t>
            </a:r>
          </a:p>
          <a:p>
            <a:pPr marL="285750" lvl="0" indent="-285750">
              <a:buChar char="•"/>
            </a:pPr>
            <a:r>
              <a:rPr lang="it-IT">
                <a:solidFill>
                  <a:srgbClr val="002060"/>
                </a:solidFill>
                <a:latin typeface="Arial"/>
                <a:cs typeface="Arial"/>
              </a:rPr>
              <a:t>collegarsi alla </a:t>
            </a:r>
            <a:r>
              <a:rPr lang="it-IT">
                <a:solidFill>
                  <a:srgbClr val="002060"/>
                </a:solidFill>
                <a:latin typeface="Arial"/>
                <a:cs typeface="Arial"/>
                <a:hlinkClick r:id="rId3">
                  <a:extLst>
                    <a:ext uri="{A12FA001-AC4F-418D-AE19-62706E023703}">
                      <ahyp:hlinkClr xmlns:ahyp="http://schemas.microsoft.com/office/drawing/2018/hyperlinkcolor" val="tx"/>
                    </a:ext>
                  </a:extLst>
                </a:hlinkClick>
              </a:rPr>
              <a:t>pagina del servizio ESSE3</a:t>
            </a:r>
            <a:r>
              <a:rPr lang="it-IT">
                <a:solidFill>
                  <a:srgbClr val="002060"/>
                </a:solidFill>
                <a:latin typeface="Arial"/>
                <a:cs typeface="Arial"/>
              </a:rPr>
              <a:t> ed effettuare il login utilizzando le credenziali (username e password) ricevute all’atto di ammissione o l’identità digitale SPID;</a:t>
            </a:r>
          </a:p>
          <a:p>
            <a:pPr marL="285750" lvl="0" indent="-285750">
              <a:buChar char="•"/>
            </a:pPr>
            <a:r>
              <a:rPr lang="it-IT">
                <a:solidFill>
                  <a:srgbClr val="002060"/>
                </a:solidFill>
                <a:latin typeface="Arial"/>
                <a:cs typeface="Arial"/>
              </a:rPr>
              <a:t>procedere con l’immatricolazione inserendo i dati richiesti e il modulo integrativo;</a:t>
            </a:r>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04064282-BA1C-ABEB-C539-FD6795D678C2}"/>
              </a:ext>
            </a:extLst>
          </p:cNvPr>
          <p:cNvPicPr>
            <a:picLocks noChangeAspect="1"/>
          </p:cNvPicPr>
          <p:nvPr/>
        </p:nvPicPr>
        <p:blipFill>
          <a:blip r:embed="rId4"/>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C443468E-B465-E8F8-2A46-1301CB95672E}"/>
              </a:ext>
            </a:extLst>
          </p:cNvPr>
          <p:cNvPicPr>
            <a:picLocks noChangeAspect="1"/>
          </p:cNvPicPr>
          <p:nvPr/>
        </p:nvPicPr>
        <p:blipFill>
          <a:blip r:embed="rId5"/>
          <a:stretch>
            <a:fillRect/>
          </a:stretch>
        </p:blipFill>
        <p:spPr>
          <a:xfrm>
            <a:off x="8753927" y="22224"/>
            <a:ext cx="2993573" cy="688523"/>
          </a:xfrm>
          <a:prstGeom prst="rect">
            <a:avLst/>
          </a:prstGeom>
        </p:spPr>
      </p:pic>
    </p:spTree>
    <p:extLst>
      <p:ext uri="{BB962C8B-B14F-4D97-AF65-F5344CB8AC3E}">
        <p14:creationId xmlns:p14="http://schemas.microsoft.com/office/powerpoint/2010/main" val="193759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63282-2095-F347-3175-7EE8DDA414FC}"/>
            </a:ext>
          </a:extLst>
        </p:cNvPr>
        <p:cNvGrpSpPr/>
        <p:nvPr/>
      </p:nvGrpSpPr>
      <p:grpSpPr>
        <a:xfrm>
          <a:off x="0" y="0"/>
          <a:ext cx="0" cy="0"/>
          <a:chOff x="0" y="0"/>
          <a:chExt cx="0" cy="0"/>
        </a:xfrm>
      </p:grpSpPr>
      <p:sp>
        <p:nvSpPr>
          <p:cNvPr id="3" name="Titolo 4">
            <a:extLst>
              <a:ext uri="{FF2B5EF4-FFF2-40B4-BE49-F238E27FC236}">
                <a16:creationId xmlns:a16="http://schemas.microsoft.com/office/drawing/2014/main" id="{895AC4C6-5F7D-9A6E-5EE9-AFDE9DB543AD}"/>
              </a:ext>
            </a:extLst>
          </p:cNvPr>
          <p:cNvSpPr>
            <a:spLocks noGrp="1"/>
          </p:cNvSpPr>
          <p:nvPr/>
        </p:nvSpPr>
        <p:spPr>
          <a:xfrm>
            <a:off x="6873638" y="942399"/>
            <a:ext cx="4870859"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DOMANDE DI IMMATRICOLAZIONE</a:t>
            </a:r>
          </a:p>
        </p:txBody>
      </p:sp>
      <p:sp>
        <p:nvSpPr>
          <p:cNvPr id="4" name="Segnaposto testo 1">
            <a:extLst>
              <a:ext uri="{FF2B5EF4-FFF2-40B4-BE49-F238E27FC236}">
                <a16:creationId xmlns:a16="http://schemas.microsoft.com/office/drawing/2014/main" id="{D21D3744-412B-3784-3B00-55736DDD0FBF}"/>
              </a:ext>
            </a:extLst>
          </p:cNvPr>
          <p:cNvSpPr>
            <a:spLocks noGrp="1"/>
          </p:cNvSpPr>
          <p:nvPr/>
        </p:nvSpPr>
        <p:spPr>
          <a:xfrm>
            <a:off x="515940" y="1506018"/>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b="1">
                <a:solidFill>
                  <a:srgbClr val="002060"/>
                </a:solidFill>
                <a:latin typeface="Arial"/>
                <a:cs typeface="Arial"/>
              </a:rPr>
              <a:t>Scorrimento graduatorie</a:t>
            </a:r>
          </a:p>
          <a:p>
            <a:r>
              <a:rPr lang="it-IT">
                <a:solidFill>
                  <a:srgbClr val="002060"/>
                </a:solidFill>
                <a:latin typeface="Arial"/>
                <a:cs typeface="Arial"/>
              </a:rPr>
              <a:t>I candidati classificatisi vincitori che non rispetteranno modalità e termini di cui sopra verranno considerati </a:t>
            </a:r>
            <a:r>
              <a:rPr lang="it-IT" b="1">
                <a:solidFill>
                  <a:srgbClr val="002060"/>
                </a:solidFill>
                <a:latin typeface="Arial"/>
                <a:cs typeface="Arial"/>
              </a:rPr>
              <a:t>rinunciatari </a:t>
            </a:r>
            <a:r>
              <a:rPr lang="it-IT">
                <a:solidFill>
                  <a:srgbClr val="002060"/>
                </a:solidFill>
                <a:latin typeface="Arial"/>
                <a:cs typeface="Arial"/>
              </a:rPr>
              <a:t>ed i posti che risultassero vacanti saranno messi a disposizione dei candidati classificatisi idonei secondo l'ordine della graduatoria. L'elenco dei posti resisi vacanti a seguito della rinuncia dei vincitori ed i nominativi dei candidati idonei subentranti verrà pubblicato alle pagine di ciascun corso di Master raggiungibili dalla </a:t>
            </a:r>
            <a:r>
              <a:rPr lang="it-IT" u="sng">
                <a:solidFill>
                  <a:srgbClr val="002060"/>
                </a:solidFill>
                <a:latin typeface="Arial"/>
                <a:cs typeface="Arial"/>
                <a:hlinkClick r:id="rId2">
                  <a:extLst>
                    <a:ext uri="{A12FA001-AC4F-418D-AE19-62706E023703}">
                      <ahyp:hlinkClr xmlns:ahyp="http://schemas.microsoft.com/office/drawing/2018/hyperlinkcolor" val="tx"/>
                    </a:ext>
                  </a:extLst>
                </a:hlinkClick>
              </a:rPr>
              <a:t>pagina dedicata</a:t>
            </a:r>
            <a:r>
              <a:rPr lang="it-IT">
                <a:solidFill>
                  <a:srgbClr val="002060"/>
                </a:solidFill>
                <a:latin typeface="Arial"/>
                <a:cs typeface="Arial"/>
              </a:rPr>
              <a:t>, entro la settimana successiva alla chiusura delle immatricolazioni. Tali candidati hanno l'obbligo di perfezionare la domanda di immatricolazione entro il termine perentorio che sarà indicato nell’avviso degli eventuali posti vacanti. Gli idonei che non si atterranno ai termini ed alle modalità indicati verranno considerati </a:t>
            </a:r>
            <a:r>
              <a:rPr lang="it-IT" b="1">
                <a:solidFill>
                  <a:srgbClr val="002060"/>
                </a:solidFill>
                <a:latin typeface="Arial"/>
                <a:cs typeface="Arial"/>
              </a:rPr>
              <a:t>decaduti </a:t>
            </a:r>
            <a:r>
              <a:rPr lang="it-IT">
                <a:solidFill>
                  <a:srgbClr val="002060"/>
                </a:solidFill>
                <a:latin typeface="Arial"/>
                <a:cs typeface="Arial"/>
              </a:rPr>
              <a:t>a tutti gli effetti.</a:t>
            </a:r>
          </a:p>
          <a:p>
            <a:r>
              <a:rPr lang="it-IT" b="1">
                <a:solidFill>
                  <a:srgbClr val="002060"/>
                </a:solidFill>
                <a:latin typeface="Arial"/>
                <a:cs typeface="Arial"/>
              </a:rPr>
              <a:t>Badge virtuale, Casella di posta elettronica istituzionale, materiale didattico online e videocorso sulla sicurezza</a:t>
            </a:r>
          </a:p>
          <a:p>
            <a:r>
              <a:rPr lang="it-IT">
                <a:solidFill>
                  <a:srgbClr val="002060"/>
                </a:solidFill>
                <a:latin typeface="Arial"/>
                <a:cs typeface="Arial"/>
              </a:rPr>
              <a:t>Al termine dell’immatricolazione viene rilasciato il badge virtuale disponibile nell'app </a:t>
            </a:r>
            <a:r>
              <a:rPr lang="it-IT" i="1" err="1">
                <a:solidFill>
                  <a:srgbClr val="002060"/>
                </a:solidFill>
                <a:latin typeface="Arial"/>
                <a:cs typeface="Arial"/>
              </a:rPr>
              <a:t>myUniTS</a:t>
            </a:r>
            <a:r>
              <a:rPr lang="it-IT">
                <a:solidFill>
                  <a:srgbClr val="002060"/>
                </a:solidFill>
                <a:latin typeface="Arial"/>
                <a:cs typeface="Arial"/>
              </a:rPr>
              <a:t>.</a:t>
            </a:r>
          </a:p>
          <a:p>
            <a:r>
              <a:rPr lang="it-IT">
                <a:solidFill>
                  <a:srgbClr val="002060"/>
                </a:solidFill>
                <a:latin typeface="Arial"/>
                <a:cs typeface="Arial"/>
              </a:rPr>
              <a:t>A seguito dell’immatricolazione, con le credenziali rilasciate all’atto della procedura di ammissione, allo studente viene assegnata una casella personale di posta elettronica istituzionale </a:t>
            </a:r>
            <a:r>
              <a:rPr lang="it-IT" b="1">
                <a:solidFill>
                  <a:srgbClr val="002060"/>
                </a:solidFill>
                <a:latin typeface="Arial"/>
                <a:cs typeface="Arial"/>
              </a:rPr>
              <a:t>che costituisce il canale di comunicazione elettronica tra Università e studenti. </a:t>
            </a:r>
            <a:r>
              <a:rPr lang="it-IT">
                <a:solidFill>
                  <a:srgbClr val="002060"/>
                </a:solidFill>
                <a:latin typeface="Arial"/>
                <a:cs typeface="Arial"/>
              </a:rPr>
              <a:t>Inoltre, con le stesse credenziali, sarà possibile l’accesso alle piattaforme per la didattica online a distanza (per i corsi che la prevedono)</a:t>
            </a:r>
          </a:p>
          <a:p>
            <a:r>
              <a:rPr lang="it-IT">
                <a:solidFill>
                  <a:srgbClr val="002060"/>
                </a:solidFill>
                <a:latin typeface="Arial"/>
                <a:cs typeface="Arial"/>
              </a:rPr>
              <a:t>Successivamente al perfezionamento della domanda di immatricolazione da parte della segreteria, gli studenti dovranno seguire il videocorso sulla sicurezza (accessibile alla </a:t>
            </a:r>
            <a:r>
              <a:rPr lang="it-IT" u="sng">
                <a:solidFill>
                  <a:srgbClr val="002060"/>
                </a:solidFill>
                <a:latin typeface="Arial"/>
                <a:cs typeface="Arial"/>
                <a:hlinkClick r:id="rId3">
                  <a:extLst>
                    <a:ext uri="{A12FA001-AC4F-418D-AE19-62706E023703}">
                      <ahyp:hlinkClr xmlns:ahyp="http://schemas.microsoft.com/office/drawing/2018/hyperlinkcolor" val="tx"/>
                    </a:ext>
                  </a:extLst>
                </a:hlinkClick>
              </a:rPr>
              <a:t>pagina web dedicata</a:t>
            </a:r>
            <a:r>
              <a:rPr lang="it-IT">
                <a:solidFill>
                  <a:srgbClr val="002060"/>
                </a:solidFill>
                <a:latin typeface="Arial"/>
                <a:cs typeface="Arial"/>
              </a:rPr>
              <a:t>), </a:t>
            </a:r>
            <a:r>
              <a:rPr lang="it-IT" b="1">
                <a:solidFill>
                  <a:srgbClr val="002060"/>
                </a:solidFill>
                <a:latin typeface="Arial"/>
                <a:cs typeface="Arial"/>
              </a:rPr>
              <a:t>obbligatorio per poter accedere alle attività didattiche</a:t>
            </a:r>
            <a:r>
              <a:rPr lang="it-IT">
                <a:solidFill>
                  <a:srgbClr val="002060"/>
                </a:solidFill>
                <a:latin typeface="Arial"/>
                <a:cs typeface="Arial"/>
              </a:rPr>
              <a:t>.</a:t>
            </a:r>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C30A6F3F-E5EE-F6E7-9DCB-E820DEF4689A}"/>
              </a:ext>
            </a:extLst>
          </p:cNvPr>
          <p:cNvPicPr>
            <a:picLocks noChangeAspect="1"/>
          </p:cNvPicPr>
          <p:nvPr/>
        </p:nvPicPr>
        <p:blipFill>
          <a:blip r:embed="rId4"/>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719A1CE8-57BF-DAF7-81FF-5BCF6DCBDC4D}"/>
              </a:ext>
            </a:extLst>
          </p:cNvPr>
          <p:cNvPicPr>
            <a:picLocks noChangeAspect="1"/>
          </p:cNvPicPr>
          <p:nvPr/>
        </p:nvPicPr>
        <p:blipFill>
          <a:blip r:embed="rId5"/>
          <a:stretch>
            <a:fillRect/>
          </a:stretch>
        </p:blipFill>
        <p:spPr>
          <a:xfrm>
            <a:off x="8753927" y="22224"/>
            <a:ext cx="2993573" cy="688523"/>
          </a:xfrm>
          <a:prstGeom prst="rect">
            <a:avLst/>
          </a:prstGeom>
        </p:spPr>
      </p:pic>
    </p:spTree>
    <p:extLst>
      <p:ext uri="{BB962C8B-B14F-4D97-AF65-F5344CB8AC3E}">
        <p14:creationId xmlns:p14="http://schemas.microsoft.com/office/powerpoint/2010/main" val="2196251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7ABA-3BAF-FEA9-63CF-D3B5FEB4BE1F}"/>
            </a:ext>
          </a:extLst>
        </p:cNvPr>
        <p:cNvGrpSpPr/>
        <p:nvPr/>
      </p:nvGrpSpPr>
      <p:grpSpPr>
        <a:xfrm>
          <a:off x="0" y="0"/>
          <a:ext cx="0" cy="0"/>
          <a:chOff x="0" y="0"/>
          <a:chExt cx="0" cy="0"/>
        </a:xfrm>
      </p:grpSpPr>
      <p:sp>
        <p:nvSpPr>
          <p:cNvPr id="3" name="Titolo 4">
            <a:extLst>
              <a:ext uri="{FF2B5EF4-FFF2-40B4-BE49-F238E27FC236}">
                <a16:creationId xmlns:a16="http://schemas.microsoft.com/office/drawing/2014/main" id="{DCA93818-B944-10F0-2114-0DAA2CF9BADB}"/>
              </a:ext>
            </a:extLst>
          </p:cNvPr>
          <p:cNvSpPr>
            <a:spLocks noGrp="1"/>
          </p:cNvSpPr>
          <p:nvPr/>
        </p:nvSpPr>
        <p:spPr>
          <a:xfrm>
            <a:off x="6481312" y="952955"/>
            <a:ext cx="5266924"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RINUNCIA E SOSPENSIONE</a:t>
            </a:r>
          </a:p>
        </p:txBody>
      </p:sp>
      <p:sp>
        <p:nvSpPr>
          <p:cNvPr id="4" name="Segnaposto testo 2">
            <a:extLst>
              <a:ext uri="{FF2B5EF4-FFF2-40B4-BE49-F238E27FC236}">
                <a16:creationId xmlns:a16="http://schemas.microsoft.com/office/drawing/2014/main" id="{674BCCFF-199D-9EB9-AC2A-C22093380779}"/>
              </a:ext>
            </a:extLst>
          </p:cNvPr>
          <p:cNvSpPr>
            <a:spLocks noGrp="1"/>
          </p:cNvSpPr>
          <p:nvPr/>
        </p:nvSpPr>
        <p:spPr>
          <a:xfrm>
            <a:off x="515940" y="2033474"/>
            <a:ext cx="11160123" cy="32262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endParaRPr lang="it-IT" dirty="0">
              <a:solidFill>
                <a:srgbClr val="002060"/>
              </a:solidFill>
              <a:latin typeface="Arial"/>
              <a:cs typeface="Arial"/>
            </a:endParaRPr>
          </a:p>
          <a:p>
            <a:r>
              <a:rPr lang="it-IT" b="0" dirty="0">
                <a:solidFill>
                  <a:srgbClr val="002060"/>
                </a:solidFill>
                <a:latin typeface="Arial"/>
                <a:cs typeface="Arial"/>
              </a:rPr>
              <a:t>Con riferimento all'ipotesi di </a:t>
            </a:r>
            <a:r>
              <a:rPr lang="it-IT" dirty="0">
                <a:solidFill>
                  <a:srgbClr val="002060"/>
                </a:solidFill>
                <a:latin typeface="Arial"/>
                <a:cs typeface="Arial"/>
              </a:rPr>
              <a:t>rinuncia o interruzione del percorso formativo </a:t>
            </a:r>
            <a:r>
              <a:rPr lang="it-IT" b="0" dirty="0">
                <a:solidFill>
                  <a:srgbClr val="002060"/>
                </a:solidFill>
                <a:latin typeface="Arial"/>
                <a:cs typeface="Arial"/>
              </a:rPr>
              <a:t>da parte dello studente, si richiama quanto precisato dalla FAQ n. 7 della Sezione 8, relativa all'applicazione dell'articolo 13 dell'Avviso. </a:t>
            </a:r>
          </a:p>
          <a:p>
            <a:r>
              <a:rPr lang="it-IT" b="0" dirty="0">
                <a:solidFill>
                  <a:srgbClr val="002060"/>
                </a:solidFill>
                <a:latin typeface="Arial"/>
                <a:cs typeface="Arial"/>
              </a:rPr>
              <a:t>In tali casi, l'unica </a:t>
            </a:r>
            <a:r>
              <a:rPr lang="it-IT" dirty="0">
                <a:solidFill>
                  <a:srgbClr val="002060"/>
                </a:solidFill>
                <a:latin typeface="Arial"/>
                <a:cs typeface="Arial"/>
              </a:rPr>
              <a:t>quota eventualmente posta a carico del destinatario è esclusivamente quella corrispondente alla tranche finale, pari al 20% dell'importo della somma forfettaria</a:t>
            </a:r>
            <a:r>
              <a:rPr lang="it-IT" b="0" dirty="0">
                <a:solidFill>
                  <a:srgbClr val="002060"/>
                </a:solidFill>
                <a:latin typeface="Arial"/>
                <a:cs typeface="Arial"/>
              </a:rPr>
              <a:t>, ossia: </a:t>
            </a:r>
          </a:p>
          <a:p>
            <a:r>
              <a:rPr lang="it-IT" b="0" dirty="0">
                <a:solidFill>
                  <a:srgbClr val="002060"/>
                </a:solidFill>
                <a:latin typeface="Arial"/>
                <a:cs typeface="Arial"/>
              </a:rPr>
              <a:t>Quota di finanziamento da rimborsare all’Università da parte dello/a studente/essa </a:t>
            </a:r>
          </a:p>
          <a:p>
            <a:pPr marL="285750" indent="-285750">
              <a:buFont typeface="Arial" panose="020B0604020202020204" pitchFamily="34" charset="0"/>
              <a:buChar char="•"/>
            </a:pPr>
            <a:r>
              <a:rPr lang="it-IT" b="0" dirty="0">
                <a:solidFill>
                  <a:srgbClr val="002060"/>
                </a:solidFill>
                <a:latin typeface="Arial"/>
                <a:cs typeface="Arial"/>
              </a:rPr>
              <a:t>I livello 640,00€</a:t>
            </a:r>
          </a:p>
          <a:p>
            <a:pPr marL="285750" indent="-285750">
              <a:buFont typeface="Arial" panose="020B0604020202020204" pitchFamily="34" charset="0"/>
              <a:buChar char="•"/>
            </a:pPr>
            <a:r>
              <a:rPr lang="it-IT" b="0" dirty="0">
                <a:solidFill>
                  <a:srgbClr val="002060"/>
                </a:solidFill>
                <a:latin typeface="Arial"/>
                <a:cs typeface="Arial"/>
              </a:rPr>
              <a:t>II Livello 900,00€ </a:t>
            </a:r>
          </a:p>
          <a:p>
            <a:r>
              <a:rPr lang="it-IT" b="0" dirty="0">
                <a:solidFill>
                  <a:srgbClr val="002060"/>
                </a:solidFill>
                <a:latin typeface="Arial"/>
                <a:cs typeface="Arial"/>
              </a:rPr>
              <a:t>La comunicazione della rinuncia deve pervenire all’Ufficio Master (</a:t>
            </a:r>
            <a:r>
              <a:rPr lang="it-IT" b="0" dirty="0">
                <a:solidFill>
                  <a:srgbClr val="002060"/>
                </a:solidFill>
                <a:latin typeface="Arial"/>
                <a:cs typeface="Arial"/>
                <a:hlinkClick r:id="rId2"/>
              </a:rPr>
              <a:t>master@amm.units.it</a:t>
            </a:r>
            <a:r>
              <a:rPr lang="it-IT" b="0" dirty="0">
                <a:solidFill>
                  <a:srgbClr val="002060"/>
                </a:solidFill>
                <a:latin typeface="Arial"/>
                <a:cs typeface="Arial"/>
              </a:rPr>
              <a:t>) dalla casella di posta istituzionale dello studente. La rinuncia è un atto formale e irrevocabile con il quale si decide di chiudere la propria carriera universitaria. Per gli studenti non-UE la rinuncia agli studi determina il venir meno dei requisiti richiesti per il soggiorno nel territorio italiano. </a:t>
            </a:r>
          </a:p>
          <a:p>
            <a:endParaRPr lang="it-IT" dirty="0">
              <a:solidFill>
                <a:srgbClr val="002060"/>
              </a:solidFill>
            </a:endParaRPr>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DC691655-2AA3-1F6F-0450-13A76352B9E6}"/>
              </a:ext>
            </a:extLst>
          </p:cNvPr>
          <p:cNvPicPr>
            <a:picLocks noChangeAspect="1"/>
          </p:cNvPicPr>
          <p:nvPr/>
        </p:nvPicPr>
        <p:blipFill>
          <a:blip r:embed="rId3"/>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69391E69-9F44-CD26-D690-215FAA413B1E}"/>
              </a:ext>
            </a:extLst>
          </p:cNvPr>
          <p:cNvPicPr>
            <a:picLocks noChangeAspect="1"/>
          </p:cNvPicPr>
          <p:nvPr/>
        </p:nvPicPr>
        <p:blipFill>
          <a:blip r:embed="rId4"/>
          <a:stretch>
            <a:fillRect/>
          </a:stretch>
        </p:blipFill>
        <p:spPr>
          <a:xfrm>
            <a:off x="8753927" y="22224"/>
            <a:ext cx="2993573" cy="688523"/>
          </a:xfrm>
          <a:prstGeom prst="rect">
            <a:avLst/>
          </a:prstGeom>
        </p:spPr>
      </p:pic>
    </p:spTree>
    <p:extLst>
      <p:ext uri="{BB962C8B-B14F-4D97-AF65-F5344CB8AC3E}">
        <p14:creationId xmlns:p14="http://schemas.microsoft.com/office/powerpoint/2010/main" val="1900403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35411-46D3-6B0D-1412-7E49775F9AAC}"/>
            </a:ext>
          </a:extLst>
        </p:cNvPr>
        <p:cNvGrpSpPr/>
        <p:nvPr/>
      </p:nvGrpSpPr>
      <p:grpSpPr>
        <a:xfrm>
          <a:off x="0" y="0"/>
          <a:ext cx="0" cy="0"/>
          <a:chOff x="0" y="0"/>
          <a:chExt cx="0" cy="0"/>
        </a:xfrm>
      </p:grpSpPr>
      <p:sp>
        <p:nvSpPr>
          <p:cNvPr id="3" name="Titolo 7">
            <a:extLst>
              <a:ext uri="{FF2B5EF4-FFF2-40B4-BE49-F238E27FC236}">
                <a16:creationId xmlns:a16="http://schemas.microsoft.com/office/drawing/2014/main" id="{1AA1DFF4-3006-B230-2455-9D59552C1266}"/>
              </a:ext>
            </a:extLst>
          </p:cNvPr>
          <p:cNvSpPr>
            <a:spLocks noGrp="1"/>
          </p:cNvSpPr>
          <p:nvPr/>
        </p:nvSpPr>
        <p:spPr>
          <a:xfrm>
            <a:off x="418661" y="2197317"/>
            <a:ext cx="9144000" cy="545883"/>
          </a:xfrm>
          <a:prstGeom prst="rect">
            <a:avLst/>
          </a:prstGeom>
        </p:spPr>
        <p:txBody>
          <a:bodyPr lIns="91440" tIns="45720" rIns="91440" bIns="45720" anchor="b"/>
          <a:lstStyle>
            <a:lvl1pPr algn="l" defTabSz="914373" rtl="0" eaLnBrk="1" latinLnBrk="0" hangingPunct="1">
              <a:lnSpc>
                <a:spcPct val="90000"/>
              </a:lnSpc>
              <a:spcBef>
                <a:spcPct val="0"/>
              </a:spcBef>
              <a:buNone/>
              <a:defRPr sz="2800" kern="1200">
                <a:solidFill>
                  <a:srgbClr val="BE154B"/>
                </a:solidFill>
                <a:latin typeface="Arial Black" panose="020B0A04020102020204" pitchFamily="34" charset="0"/>
                <a:ea typeface="+mj-ea"/>
                <a:cs typeface="+mj-cs"/>
              </a:defRPr>
            </a:lvl1pPr>
          </a:lstStyle>
          <a:p>
            <a:r>
              <a:rPr lang="it-IT">
                <a:solidFill>
                  <a:srgbClr val="002060"/>
                </a:solidFill>
                <a:latin typeface="Arial Black"/>
              </a:rPr>
              <a:t>Contatti</a:t>
            </a:r>
          </a:p>
        </p:txBody>
      </p:sp>
      <p:sp>
        <p:nvSpPr>
          <p:cNvPr id="4" name="Sottotitolo 8">
            <a:extLst>
              <a:ext uri="{FF2B5EF4-FFF2-40B4-BE49-F238E27FC236}">
                <a16:creationId xmlns:a16="http://schemas.microsoft.com/office/drawing/2014/main" id="{42B25677-1C54-A1A5-FBB8-35A891FE5B76}"/>
              </a:ext>
            </a:extLst>
          </p:cNvPr>
          <p:cNvSpPr>
            <a:spLocks noGrp="1"/>
          </p:cNvSpPr>
          <p:nvPr/>
        </p:nvSpPr>
        <p:spPr>
          <a:xfrm>
            <a:off x="418661" y="3148164"/>
            <a:ext cx="9144000" cy="1655762"/>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2000" kern="1200">
                <a:solidFill>
                  <a:srgbClr val="19335A"/>
                </a:solidFill>
                <a:latin typeface="Arial" panose="020B0604020202020204" pitchFamily="34" charset="0"/>
                <a:ea typeface="+mn-ea"/>
                <a:cs typeface="Arial" panose="020B0604020202020204" pitchFamily="34" charset="0"/>
              </a:defRPr>
            </a:lvl1pPr>
            <a:lvl2pPr marL="457187" indent="0" algn="ctr"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3" indent="0" algn="ctr" defTabSz="914373" rtl="0" eaLnBrk="1" latinLnBrk="0" hangingPunct="1">
              <a:lnSpc>
                <a:spcPct val="90000"/>
              </a:lnSpc>
              <a:spcBef>
                <a:spcPts val="500"/>
              </a:spcBef>
              <a:buFont typeface="Arial" panose="020B0604020202020204" pitchFamily="34" charset="0"/>
              <a:buNone/>
              <a:defRPr sz="1801" kern="1200">
                <a:solidFill>
                  <a:schemeClr val="tx1"/>
                </a:solidFill>
                <a:latin typeface="+mn-lt"/>
                <a:ea typeface="+mn-ea"/>
                <a:cs typeface="+mn-cs"/>
              </a:defRPr>
            </a:lvl3pPr>
            <a:lvl4pPr marL="1371560"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46"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33"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19"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06"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93"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b="1"/>
              <a:t>Telefono: </a:t>
            </a:r>
            <a:r>
              <a:rPr lang="it-IT"/>
              <a:t>+39 040.558.3094 (orario: lunedì-giovedì 12.00-13.00)</a:t>
            </a:r>
          </a:p>
          <a:p>
            <a:r>
              <a:rPr lang="it-IT" b="1">
                <a:latin typeface="Arial"/>
                <a:cs typeface="Arial"/>
              </a:rPr>
              <a:t>Indirizzo:  </a:t>
            </a:r>
            <a:r>
              <a:rPr lang="it-IT">
                <a:latin typeface="Arial"/>
                <a:cs typeface="Arial"/>
              </a:rPr>
              <a:t>Settore Servizi alla Didattica Ufficio </a:t>
            </a:r>
            <a:r>
              <a:rPr lang="it-IT" i="1">
                <a:latin typeface="Arial"/>
                <a:cs typeface="Arial"/>
              </a:rPr>
              <a:t>Post </a:t>
            </a:r>
            <a:r>
              <a:rPr lang="it-IT" i="1" err="1">
                <a:latin typeface="Arial"/>
                <a:cs typeface="Arial"/>
              </a:rPr>
              <a:t>lauream</a:t>
            </a:r>
            <a:br>
              <a:rPr lang="it-IT" i="1">
                <a:latin typeface="Arial"/>
                <a:cs typeface="Arial"/>
              </a:rPr>
            </a:br>
            <a:r>
              <a:rPr lang="it-IT">
                <a:latin typeface="Arial"/>
                <a:cs typeface="Arial"/>
              </a:rPr>
              <a:t>               Piazzale Europa, 1 34127 Trieste (I)</a:t>
            </a:r>
          </a:p>
          <a:p>
            <a:r>
              <a:rPr lang="it-IT" b="1">
                <a:latin typeface="Arial"/>
                <a:cs typeface="Arial"/>
              </a:rPr>
              <a:t>PEC: 	</a:t>
            </a:r>
            <a:r>
              <a:rPr lang="it-IT" u="sng">
                <a:latin typeface="Arial"/>
                <a:cs typeface="Arial"/>
                <a:hlinkClick r:id="rId2"/>
              </a:rPr>
              <a:t>ateneo@pec.units.it</a:t>
            </a:r>
            <a:r>
              <a:rPr lang="it-IT">
                <a:latin typeface="Arial"/>
                <a:cs typeface="Arial"/>
              </a:rPr>
              <a:t>   -   </a:t>
            </a:r>
            <a:r>
              <a:rPr lang="it-IT" b="1">
                <a:latin typeface="Arial"/>
                <a:cs typeface="Arial"/>
              </a:rPr>
              <a:t>e-mail	: </a:t>
            </a:r>
            <a:r>
              <a:rPr lang="it-IT">
                <a:latin typeface="Arial"/>
                <a:cs typeface="Arial"/>
                <a:hlinkClick r:id="rId3"/>
              </a:rPr>
              <a:t>master@amm.units.it</a:t>
            </a:r>
            <a:endParaRPr lang="it-IT">
              <a:latin typeface="Arial"/>
              <a:cs typeface="Arial"/>
            </a:endParaRPr>
          </a:p>
          <a:p>
            <a:r>
              <a:rPr lang="it-IT" b="1" u="sng">
                <a:latin typeface="Arial"/>
                <a:cs typeface="Arial"/>
              </a:rPr>
              <a:t>Per informazioni sul Master di I livello</a:t>
            </a:r>
            <a:r>
              <a:rPr lang="it-IT" b="1">
                <a:latin typeface="Arial"/>
                <a:cs typeface="Arial"/>
              </a:rPr>
              <a:t> e-mail: </a:t>
            </a:r>
            <a:r>
              <a:rPr lang="it-IT">
                <a:latin typeface="Arial"/>
                <a:cs typeface="Arial"/>
                <a:hlinkClick r:id="rId4"/>
              </a:rPr>
              <a:t>master.mlps1@units.it</a:t>
            </a:r>
            <a:endParaRPr lang="it-IT">
              <a:latin typeface="Arial"/>
              <a:cs typeface="Arial"/>
            </a:endParaRPr>
          </a:p>
          <a:p>
            <a:r>
              <a:rPr lang="it-IT" b="1" u="sng">
                <a:latin typeface="Arial"/>
                <a:cs typeface="Arial"/>
              </a:rPr>
              <a:t>Per informazioni sul Master di II livello</a:t>
            </a:r>
            <a:r>
              <a:rPr lang="it-IT" b="1">
                <a:latin typeface="Arial"/>
                <a:cs typeface="Arial"/>
              </a:rPr>
              <a:t> e-mail: </a:t>
            </a:r>
            <a:r>
              <a:rPr lang="it-IT" u="sng">
                <a:latin typeface="Arial"/>
                <a:cs typeface="Arial"/>
                <a:hlinkClick r:id="rId5" action="ppaction://hlinkfile"/>
              </a:rPr>
              <a:t>master.mlps2@units.it</a:t>
            </a:r>
            <a:endParaRPr lang="it-IT">
              <a:latin typeface="Arial"/>
              <a:cs typeface="Arial"/>
            </a:endParaRPr>
          </a:p>
          <a:p>
            <a:r>
              <a:rPr lang="en-US" b="1">
                <a:latin typeface="Arial"/>
                <a:cs typeface="Arial"/>
              </a:rPr>
              <a:t>Sito web: </a:t>
            </a:r>
            <a:r>
              <a:rPr lang="en-US" u="sng">
                <a:latin typeface="Arial"/>
                <a:cs typeface="Arial"/>
                <a:hlinkClick r:id="rId6"/>
              </a:rPr>
              <a:t>www.units.it/master</a:t>
            </a:r>
            <a:endParaRPr lang="it-IT">
              <a:latin typeface="Arial"/>
              <a:cs typeface="Arial"/>
            </a:endParaRPr>
          </a:p>
          <a:p>
            <a:endParaRPr lang="it-IT"/>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B6783487-CDFF-331E-95BD-334BB94D7ADE}"/>
              </a:ext>
            </a:extLst>
          </p:cNvPr>
          <p:cNvPicPr>
            <a:picLocks noChangeAspect="1"/>
          </p:cNvPicPr>
          <p:nvPr/>
        </p:nvPicPr>
        <p:blipFill>
          <a:blip r:embed="rId7"/>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4CAA0489-12A2-DA44-44E0-26A21287DED8}"/>
              </a:ext>
            </a:extLst>
          </p:cNvPr>
          <p:cNvPicPr>
            <a:picLocks noChangeAspect="1"/>
          </p:cNvPicPr>
          <p:nvPr/>
        </p:nvPicPr>
        <p:blipFill>
          <a:blip r:embed="rId8"/>
          <a:stretch>
            <a:fillRect/>
          </a:stretch>
        </p:blipFill>
        <p:spPr>
          <a:xfrm>
            <a:off x="8753927" y="22224"/>
            <a:ext cx="2993573" cy="688523"/>
          </a:xfrm>
          <a:prstGeom prst="rect">
            <a:avLst/>
          </a:prstGeom>
        </p:spPr>
      </p:pic>
    </p:spTree>
    <p:extLst>
      <p:ext uri="{BB962C8B-B14F-4D97-AF65-F5344CB8AC3E}">
        <p14:creationId xmlns:p14="http://schemas.microsoft.com/office/powerpoint/2010/main" val="84234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F9609-FA68-5CF1-5EC8-3184F2BA1279}"/>
            </a:ext>
          </a:extLst>
        </p:cNvPr>
        <p:cNvGrpSpPr/>
        <p:nvPr/>
      </p:nvGrpSpPr>
      <p:grpSpPr>
        <a:xfrm>
          <a:off x="0" y="0"/>
          <a:ext cx="0" cy="0"/>
          <a:chOff x="0" y="0"/>
          <a:chExt cx="0" cy="0"/>
        </a:xfrm>
      </p:grpSpPr>
      <p:sp>
        <p:nvSpPr>
          <p:cNvPr id="3" name="Titolo 1">
            <a:extLst>
              <a:ext uri="{FF2B5EF4-FFF2-40B4-BE49-F238E27FC236}">
                <a16:creationId xmlns:a16="http://schemas.microsoft.com/office/drawing/2014/main" id="{EC638E35-B42C-7BE0-EAA6-2D55E85B544A}"/>
              </a:ext>
            </a:extLst>
          </p:cNvPr>
          <p:cNvSpPr>
            <a:spLocks noGrp="1"/>
          </p:cNvSpPr>
          <p:nvPr/>
        </p:nvSpPr>
        <p:spPr>
          <a:xfrm>
            <a:off x="418661" y="1825652"/>
            <a:ext cx="10711455" cy="1383179"/>
          </a:xfrm>
          <a:prstGeom prst="rect">
            <a:avLst/>
          </a:prstGeom>
        </p:spPr>
        <p:txBody>
          <a:bodyPr lIns="91440" tIns="45720" rIns="91440" bIns="45720" anchor="b"/>
          <a:lstStyle>
            <a:lvl1pPr algn="l" defTabSz="914373" rtl="0" eaLnBrk="1" latinLnBrk="0" hangingPunct="1">
              <a:lnSpc>
                <a:spcPct val="90000"/>
              </a:lnSpc>
              <a:spcBef>
                <a:spcPct val="0"/>
              </a:spcBef>
              <a:buNone/>
              <a:defRPr sz="2800" kern="1200">
                <a:solidFill>
                  <a:schemeClr val="bg1"/>
                </a:solidFill>
                <a:latin typeface="Arial Black" panose="020B0A04020102020204" pitchFamily="34" charset="0"/>
                <a:ea typeface="+mj-ea"/>
                <a:cs typeface="+mj-cs"/>
              </a:defRPr>
            </a:lvl1pPr>
          </a:lstStyle>
          <a:p>
            <a:r>
              <a:rPr lang="it-IT" b="1">
                <a:solidFill>
                  <a:srgbClr val="002060"/>
                </a:solidFill>
                <a:latin typeface="Arial Black"/>
              </a:rPr>
              <a:t>Master di I livello </a:t>
            </a:r>
            <a:r>
              <a:rPr lang="it-IT" sz="1400" b="1">
                <a:solidFill>
                  <a:srgbClr val="19191A"/>
                </a:solidFill>
                <a:latin typeface="Titillium Web"/>
              </a:rPr>
              <a:t> </a:t>
            </a:r>
            <a:r>
              <a:rPr lang="it-IT" b="1">
                <a:solidFill>
                  <a:srgbClr val="002060"/>
                </a:solidFill>
                <a:latin typeface="Arial Black"/>
              </a:rPr>
              <a:t>per la specializzazione in metodi e pratiche di rafforzamento dei percorsi di presa in carico e accompagnamento sociale </a:t>
            </a:r>
          </a:p>
        </p:txBody>
      </p:sp>
      <p:sp>
        <p:nvSpPr>
          <p:cNvPr id="4" name="Sottotitolo 2">
            <a:extLst>
              <a:ext uri="{FF2B5EF4-FFF2-40B4-BE49-F238E27FC236}">
                <a16:creationId xmlns:a16="http://schemas.microsoft.com/office/drawing/2014/main" id="{7BB28116-BCB5-B662-A6C0-3CE7055B6C38}"/>
              </a:ext>
            </a:extLst>
          </p:cNvPr>
          <p:cNvSpPr>
            <a:spLocks noGrp="1"/>
          </p:cNvSpPr>
          <p:nvPr/>
        </p:nvSpPr>
        <p:spPr>
          <a:xfrm>
            <a:off x="418661" y="3923521"/>
            <a:ext cx="9144000" cy="1655762"/>
          </a:xfrm>
          <a:prstGeom prst="rect">
            <a:avLst/>
          </a:prstGeom>
        </p:spPr>
        <p:txBody>
          <a:bodyPr/>
          <a:lstStyle>
            <a:lvl1pPr marL="0" indent="0" algn="l" defTabSz="914373" rtl="0" eaLnBrk="1" latinLnBrk="0" hangingPunct="1">
              <a:lnSpc>
                <a:spcPct val="90000"/>
              </a:lnSpc>
              <a:spcBef>
                <a:spcPts val="1001"/>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457187" indent="0" algn="ctr"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3" indent="0" algn="ctr" defTabSz="914373" rtl="0" eaLnBrk="1" latinLnBrk="0" hangingPunct="1">
              <a:lnSpc>
                <a:spcPct val="90000"/>
              </a:lnSpc>
              <a:spcBef>
                <a:spcPts val="500"/>
              </a:spcBef>
              <a:buFont typeface="Arial" panose="020B0604020202020204" pitchFamily="34" charset="0"/>
              <a:buNone/>
              <a:defRPr sz="1801" kern="1200">
                <a:solidFill>
                  <a:schemeClr val="tx1"/>
                </a:solidFill>
                <a:latin typeface="+mn-lt"/>
                <a:ea typeface="+mn-ea"/>
                <a:cs typeface="+mn-cs"/>
              </a:defRPr>
            </a:lvl3pPr>
            <a:lvl4pPr marL="1371560"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46"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33"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19"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06"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93"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a:solidFill>
                <a:srgbClr val="002060"/>
              </a:solidFill>
            </a:endParaRPr>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390467C7-23F4-A51E-71AD-1214ED41359E}"/>
              </a:ext>
            </a:extLst>
          </p:cNvPr>
          <p:cNvPicPr>
            <a:picLocks noChangeAspect="1"/>
          </p:cNvPicPr>
          <p:nvPr/>
        </p:nvPicPr>
        <p:blipFill>
          <a:blip r:embed="rId3"/>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09628B9A-918C-491B-4832-256B31F5C246}"/>
              </a:ext>
            </a:extLst>
          </p:cNvPr>
          <p:cNvPicPr>
            <a:picLocks noChangeAspect="1"/>
          </p:cNvPicPr>
          <p:nvPr/>
        </p:nvPicPr>
        <p:blipFill>
          <a:blip r:embed="rId4"/>
          <a:stretch>
            <a:fillRect/>
          </a:stretch>
        </p:blipFill>
        <p:spPr>
          <a:xfrm>
            <a:off x="8753927" y="22224"/>
            <a:ext cx="2993573" cy="688523"/>
          </a:xfrm>
          <a:prstGeom prst="rect">
            <a:avLst/>
          </a:prstGeom>
        </p:spPr>
      </p:pic>
      <p:sp>
        <p:nvSpPr>
          <p:cNvPr id="2" name="Segnaposto testo 12">
            <a:extLst>
              <a:ext uri="{FF2B5EF4-FFF2-40B4-BE49-F238E27FC236}">
                <a16:creationId xmlns:a16="http://schemas.microsoft.com/office/drawing/2014/main" id="{4C0803EB-1A2E-7DBE-A6D2-6BF1E7533E6E}"/>
              </a:ext>
            </a:extLst>
          </p:cNvPr>
          <p:cNvSpPr>
            <a:spLocks noGrp="1"/>
          </p:cNvSpPr>
          <p:nvPr/>
        </p:nvSpPr>
        <p:spPr>
          <a:xfrm>
            <a:off x="585216" y="3447288"/>
            <a:ext cx="10405872" cy="1745434"/>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sz="2400" b="1">
                <a:solidFill>
                  <a:srgbClr val="002060"/>
                </a:solidFill>
                <a:latin typeface="Arial"/>
                <a:cs typeface="Arial"/>
              </a:rPr>
              <a:t>Info e iscrizioni:</a:t>
            </a:r>
          </a:p>
          <a:p>
            <a:r>
              <a:rPr lang="it-IT" sz="2400">
                <a:solidFill>
                  <a:srgbClr val="002060"/>
                </a:solidFill>
                <a:cs typeface="Arial"/>
                <a:hlinkClick r:id="rId5"/>
              </a:rPr>
              <a:t>https://portale.units.it/it/studiare/post-lauream/master/master-i-livello/presa-carico-e-accompagnamento-sociale-metodi-e</a:t>
            </a:r>
            <a:endParaRPr lang="it-IT" sz="2400">
              <a:solidFill>
                <a:srgbClr val="002060"/>
              </a:solidFill>
              <a:cs typeface="Arial"/>
            </a:endParaRPr>
          </a:p>
        </p:txBody>
      </p:sp>
      <p:sp>
        <p:nvSpPr>
          <p:cNvPr id="8" name="CasellaDiTesto 7">
            <a:extLst>
              <a:ext uri="{FF2B5EF4-FFF2-40B4-BE49-F238E27FC236}">
                <a16:creationId xmlns:a16="http://schemas.microsoft.com/office/drawing/2014/main" id="{098A30E4-331F-0EEF-6B3A-79040141E32E}"/>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672855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1457B-9B30-19DC-1DA3-9DAECB2744E2}"/>
            </a:ext>
          </a:extLst>
        </p:cNvPr>
        <p:cNvGrpSpPr/>
        <p:nvPr/>
      </p:nvGrpSpPr>
      <p:grpSpPr>
        <a:xfrm>
          <a:off x="0" y="0"/>
          <a:ext cx="0" cy="0"/>
          <a:chOff x="0" y="0"/>
          <a:chExt cx="0" cy="0"/>
        </a:xfrm>
      </p:grpSpPr>
      <p:sp>
        <p:nvSpPr>
          <p:cNvPr id="4" name="Sottotitolo 2">
            <a:extLst>
              <a:ext uri="{FF2B5EF4-FFF2-40B4-BE49-F238E27FC236}">
                <a16:creationId xmlns:a16="http://schemas.microsoft.com/office/drawing/2014/main" id="{F722FD11-DD9D-F8B7-9080-336B2E0C4125}"/>
              </a:ext>
            </a:extLst>
          </p:cNvPr>
          <p:cNvSpPr>
            <a:spLocks noGrp="1"/>
          </p:cNvSpPr>
          <p:nvPr/>
        </p:nvSpPr>
        <p:spPr>
          <a:xfrm>
            <a:off x="418661" y="3923521"/>
            <a:ext cx="9144000" cy="1655762"/>
          </a:xfrm>
          <a:prstGeom prst="rect">
            <a:avLst/>
          </a:prstGeom>
        </p:spPr>
        <p:txBody>
          <a:bodyPr/>
          <a:lstStyle>
            <a:lvl1pPr marL="0" indent="0" algn="l" defTabSz="914373" rtl="0" eaLnBrk="1" latinLnBrk="0" hangingPunct="1">
              <a:lnSpc>
                <a:spcPct val="90000"/>
              </a:lnSpc>
              <a:spcBef>
                <a:spcPts val="1001"/>
              </a:spcBef>
              <a:buFont typeface="Arial" panose="020B0604020202020204" pitchFamily="34" charset="0"/>
              <a:buNone/>
              <a:defRPr sz="2000" kern="1200">
                <a:solidFill>
                  <a:schemeClr val="bg1"/>
                </a:solidFill>
                <a:latin typeface="Arial" panose="020B0604020202020204" pitchFamily="34" charset="0"/>
                <a:ea typeface="+mn-ea"/>
                <a:cs typeface="Arial" panose="020B0604020202020204" pitchFamily="34" charset="0"/>
              </a:defRPr>
            </a:lvl1pPr>
            <a:lvl2pPr marL="457187" indent="0" algn="ctr"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3" indent="0" algn="ctr" defTabSz="914373" rtl="0" eaLnBrk="1" latinLnBrk="0" hangingPunct="1">
              <a:lnSpc>
                <a:spcPct val="90000"/>
              </a:lnSpc>
              <a:spcBef>
                <a:spcPts val="500"/>
              </a:spcBef>
              <a:buFont typeface="Arial" panose="020B0604020202020204" pitchFamily="34" charset="0"/>
              <a:buNone/>
              <a:defRPr sz="1801" kern="1200">
                <a:solidFill>
                  <a:schemeClr val="tx1"/>
                </a:solidFill>
                <a:latin typeface="+mn-lt"/>
                <a:ea typeface="+mn-ea"/>
                <a:cs typeface="+mn-cs"/>
              </a:defRPr>
            </a:lvl3pPr>
            <a:lvl4pPr marL="1371560"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46"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33"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19"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06"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93"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it-IT">
              <a:solidFill>
                <a:srgbClr val="002060"/>
              </a:solidFill>
            </a:endParaRPr>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A6EEA3CE-563A-1FF2-84BF-97D45080BB3C}"/>
              </a:ext>
            </a:extLst>
          </p:cNvPr>
          <p:cNvPicPr>
            <a:picLocks noChangeAspect="1"/>
          </p:cNvPicPr>
          <p:nvPr/>
        </p:nvPicPr>
        <p:blipFill>
          <a:blip r:embed="rId3"/>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A31410E3-A4D6-79E5-09D5-C99531D1C915}"/>
              </a:ext>
            </a:extLst>
          </p:cNvPr>
          <p:cNvPicPr>
            <a:picLocks noChangeAspect="1"/>
          </p:cNvPicPr>
          <p:nvPr/>
        </p:nvPicPr>
        <p:blipFill>
          <a:blip r:embed="rId4"/>
          <a:stretch>
            <a:fillRect/>
          </a:stretch>
        </p:blipFill>
        <p:spPr>
          <a:xfrm>
            <a:off x="8753927" y="22224"/>
            <a:ext cx="2993573" cy="688523"/>
          </a:xfrm>
          <a:prstGeom prst="rect">
            <a:avLst/>
          </a:prstGeom>
        </p:spPr>
      </p:pic>
      <p:sp>
        <p:nvSpPr>
          <p:cNvPr id="2" name="Segnaposto testo 12">
            <a:extLst>
              <a:ext uri="{FF2B5EF4-FFF2-40B4-BE49-F238E27FC236}">
                <a16:creationId xmlns:a16="http://schemas.microsoft.com/office/drawing/2014/main" id="{8980838A-524E-720A-188A-10C76DD66436}"/>
              </a:ext>
            </a:extLst>
          </p:cNvPr>
          <p:cNvSpPr>
            <a:spLocks noGrp="1"/>
          </p:cNvSpPr>
          <p:nvPr/>
        </p:nvSpPr>
        <p:spPr>
          <a:xfrm>
            <a:off x="484326" y="1720142"/>
            <a:ext cx="5322266" cy="1745434"/>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sz="2400" b="1" dirty="0">
                <a:solidFill>
                  <a:srgbClr val="002060"/>
                </a:solidFill>
                <a:latin typeface="Arial"/>
                <a:cs typeface="Arial"/>
              </a:rPr>
              <a:t>Obiettivo</a:t>
            </a:r>
            <a:r>
              <a:rPr lang="it-IT" sz="2400" dirty="0">
                <a:solidFill>
                  <a:srgbClr val="002060"/>
                </a:solidFill>
                <a:latin typeface="Arial"/>
                <a:cs typeface="Arial"/>
              </a:rPr>
              <a:t>: ampliare le competenze delle équipe multidisciplinari che operano negli ATS, in particolare nell’attuazione dei LEPS nelle aree del contrasto alla povertà e delle politiche sociali rivolte all’infanzia, all’adolescenza e alle famiglie. </a:t>
            </a:r>
          </a:p>
        </p:txBody>
      </p:sp>
      <p:sp>
        <p:nvSpPr>
          <p:cNvPr id="6" name="Segnaposto immagine 11">
            <a:extLst>
              <a:ext uri="{FF2B5EF4-FFF2-40B4-BE49-F238E27FC236}">
                <a16:creationId xmlns:a16="http://schemas.microsoft.com/office/drawing/2014/main" id="{31E38B80-3ABD-2A45-D1F4-61727A8D2F9D}"/>
              </a:ext>
            </a:extLst>
          </p:cNvPr>
          <p:cNvSpPr>
            <a:spLocks noGrp="1"/>
          </p:cNvSpPr>
          <p:nvPr/>
        </p:nvSpPr>
        <p:spPr>
          <a:xfrm>
            <a:off x="5955992" y="1495990"/>
            <a:ext cx="6077512" cy="1582642"/>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32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it-IT" sz="2400" b="1" dirty="0">
                <a:solidFill>
                  <a:srgbClr val="002060"/>
                </a:solidFill>
                <a:latin typeface="Arial"/>
                <a:cs typeface="Arial"/>
              </a:rPr>
              <a:t>Destinatari</a:t>
            </a:r>
            <a:r>
              <a:rPr lang="it-IT" sz="2400" dirty="0">
                <a:solidFill>
                  <a:srgbClr val="002060"/>
                </a:solidFill>
                <a:latin typeface="Arial"/>
                <a:cs typeface="Arial"/>
              </a:rPr>
              <a:t>: </a:t>
            </a:r>
          </a:p>
          <a:p>
            <a:pPr marL="342900" indent="-342900">
              <a:buFont typeface="Arial" panose="020B0604020202020204" pitchFamily="34" charset="0"/>
              <a:buChar char="•"/>
            </a:pPr>
            <a:r>
              <a:rPr lang="it-IT" sz="2000" dirty="0">
                <a:solidFill>
                  <a:srgbClr val="002060"/>
                </a:solidFill>
                <a:latin typeface="Arial"/>
                <a:cs typeface="Arial"/>
              </a:rPr>
              <a:t>dipendenti degli ATS, che operano nel settore dei servizi sociali nelle equipe multidisciplinari, con particolare riferimento alle attività connesse alle fasi di valutazione, presa in carico e accompagnamento</a:t>
            </a:r>
          </a:p>
          <a:p>
            <a:pPr marL="342900" indent="-342900">
              <a:buFont typeface="Arial" panose="020B0604020202020204" pitchFamily="34" charset="0"/>
              <a:buChar char="•"/>
            </a:pPr>
            <a:r>
              <a:rPr lang="it-IT" sz="2000" dirty="0">
                <a:solidFill>
                  <a:srgbClr val="002060"/>
                </a:solidFill>
                <a:latin typeface="Arial"/>
                <a:cs typeface="Arial"/>
              </a:rPr>
              <a:t>dipendenti, con contratto di lavoro a tempo determinato o indeterminato, di enti del Terzo settore o di altri soggetti gestori che, sulla base di convenzioni, accordi, affidamenti o procedure di esternalizzazione, operano stabilmente nell'ambito delle équipe multidisciplinari degli Ambiti territoriali sociali e concorrono all’erogazione dei servizi sociali territoriali</a:t>
            </a:r>
          </a:p>
        </p:txBody>
      </p:sp>
      <p:sp>
        <p:nvSpPr>
          <p:cNvPr id="8" name="CasellaDiTesto 7">
            <a:extLst>
              <a:ext uri="{FF2B5EF4-FFF2-40B4-BE49-F238E27FC236}">
                <a16:creationId xmlns:a16="http://schemas.microsoft.com/office/drawing/2014/main" id="{2D99B7E5-46D0-DECB-BF0C-A20D284E7745}"/>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4085589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FAA80-EC67-ED16-499D-830BA5885D8A}"/>
            </a:ext>
          </a:extLst>
        </p:cNvPr>
        <p:cNvGrpSpPr/>
        <p:nvPr/>
      </p:nvGrpSpPr>
      <p:grpSpPr>
        <a:xfrm>
          <a:off x="0" y="0"/>
          <a:ext cx="0" cy="0"/>
          <a:chOff x="0" y="0"/>
          <a:chExt cx="0" cy="0"/>
        </a:xfrm>
      </p:grpSpPr>
      <p:sp>
        <p:nvSpPr>
          <p:cNvPr id="3" name="Segnaposto testo 6">
            <a:extLst>
              <a:ext uri="{FF2B5EF4-FFF2-40B4-BE49-F238E27FC236}">
                <a16:creationId xmlns:a16="http://schemas.microsoft.com/office/drawing/2014/main" id="{7DED322E-0404-22BB-6219-0E52B9D2D5BE}"/>
              </a:ext>
            </a:extLst>
          </p:cNvPr>
          <p:cNvSpPr>
            <a:spLocks noGrp="1"/>
          </p:cNvSpPr>
          <p:nvPr/>
        </p:nvSpPr>
        <p:spPr>
          <a:xfrm>
            <a:off x="515940" y="1706139"/>
            <a:ext cx="10898820"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sz="2000">
                <a:solidFill>
                  <a:srgbClr val="002060"/>
                </a:solidFill>
                <a:latin typeface="Arial"/>
                <a:cs typeface="Arial"/>
              </a:rPr>
              <a:t>Il Master forma professionisti capaci di operare all’interno delle équipe multidisciplinari con una visione integrata e sistemica dell’intervento sociale. Il profilo in uscita è quello di un operatore in grado di progettare, attuare, valutare e documentare percorsi personalizzati di accompagnamento sociale, promuovendo l'integrazione tra servizi, la partecipazione attiva delle persone e l’innovazione delle pratiche professionali. </a:t>
            </a:r>
          </a:p>
          <a:p>
            <a:r>
              <a:rPr lang="it-IT" sz="2000">
                <a:solidFill>
                  <a:srgbClr val="002060"/>
                </a:solidFill>
                <a:latin typeface="Arial"/>
                <a:cs typeface="Arial"/>
              </a:rPr>
              <a:t>Le competenze acquisite consentono di agire con maggiore efficacia nei contesti complessi, rafforzando la capacità di lettura dei bisogni, di lavoro in rete e di governance locale dei servizi per garantire i Livelli Essenziale di Prestazione Sociale definiti dal Ministero del Lavoro e delle Politiche Sociali. </a:t>
            </a:r>
          </a:p>
        </p:txBody>
      </p:sp>
      <p:sp>
        <p:nvSpPr>
          <p:cNvPr id="4" name="Titolo 5">
            <a:extLst>
              <a:ext uri="{FF2B5EF4-FFF2-40B4-BE49-F238E27FC236}">
                <a16:creationId xmlns:a16="http://schemas.microsoft.com/office/drawing/2014/main" id="{4CF830C1-2C63-5729-31AB-6374B79C14A5}"/>
              </a:ext>
            </a:extLst>
          </p:cNvPr>
          <p:cNvSpPr>
            <a:spLocks noGrp="1"/>
          </p:cNvSpPr>
          <p:nvPr/>
        </p:nvSpPr>
        <p:spPr>
          <a:xfrm>
            <a:off x="6442607" y="942399"/>
            <a:ext cx="5232619"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PROFILO PROFESSIONALE</a:t>
            </a:r>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567ED7B5-DE6C-509F-9392-650D8DD6D5B5}"/>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D4CFC548-657C-77F7-E622-CA83B0210F5A}"/>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2BA1A1A4-4683-A8AC-B03E-E6E3B6FCEE9C}"/>
              </a:ext>
            </a:extLst>
          </p:cNvPr>
          <p:cNvSpPr txBox="1"/>
          <p:nvPr/>
        </p:nvSpPr>
        <p:spPr>
          <a:xfrm>
            <a:off x="585216" y="6303117"/>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25772692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1D9695-4CA6-329E-D065-263F174C7643}"/>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6EA3B429-1F5E-9B94-5D2A-CC3A7F5D190A}"/>
              </a:ext>
            </a:extLst>
          </p:cNvPr>
          <p:cNvSpPr>
            <a:spLocks noGrp="1"/>
          </p:cNvSpPr>
          <p:nvPr/>
        </p:nvSpPr>
        <p:spPr>
          <a:xfrm>
            <a:off x="515940" y="2090987"/>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a:buFont typeface="Arial" panose="020B0604020202020204" pitchFamily="34" charset="0"/>
              <a:buChar char="•"/>
            </a:pPr>
            <a:r>
              <a:rPr lang="it-IT">
                <a:solidFill>
                  <a:srgbClr val="002060"/>
                </a:solidFill>
                <a:latin typeface="Arial"/>
                <a:cs typeface="Arial"/>
              </a:rPr>
              <a:t>La proposta  intende rafforzare le competenze degli operatori delle EM attraverso un percorso formativo che risponde alla necessità di potenziare i Livelli Essenziali delle Prestazioni Sociali (LEPS), con focus sull’accompagnamento di persone, famiglie e comunità territoriali, e sul contrasto alla povertà, in coerenza con gli obiettivi del PN Inclusione e lotta alla povertà 2021-2027. </a:t>
            </a:r>
          </a:p>
          <a:p>
            <a:pPr marL="285750" indent="-285750">
              <a:buFont typeface="Arial" panose="020B0604020202020204" pitchFamily="34" charset="0"/>
              <a:buChar char="•"/>
            </a:pPr>
            <a:r>
              <a:rPr lang="it-IT">
                <a:solidFill>
                  <a:srgbClr val="002060"/>
                </a:solidFill>
                <a:latin typeface="Arial"/>
                <a:cs typeface="Arial"/>
              </a:rPr>
              <a:t>Il Master si inserisce all’interno di un processo di innovazione sociale volto a promuovere una maggiore inclusione e partecipazione delle persone in situazione di vulnerabilità, che spesso accedono con difficoltà alla protezione dei sistemi di welfare o ne subiscono passivamente gli interventi.</a:t>
            </a:r>
          </a:p>
          <a:p>
            <a:pPr marL="285750" indent="-285750">
              <a:buFont typeface="Arial" panose="020B0604020202020204" pitchFamily="34" charset="0"/>
              <a:buChar char="•"/>
            </a:pPr>
            <a:r>
              <a:rPr lang="it-IT">
                <a:solidFill>
                  <a:srgbClr val="002060"/>
                </a:solidFill>
                <a:latin typeface="Arial"/>
                <a:cs typeface="Arial"/>
              </a:rPr>
              <a:t>Coerentemente, il master promuove lo sviluppo di metodologie operative capaci di rispondere in modo più inclusivo e integrato ai bisogni emergenti e di rafforzare negli operatori competenze metodologiche sulla valutazione dei processi e degli esiti.</a:t>
            </a:r>
          </a:p>
          <a:p>
            <a:pPr marL="285750" indent="-285750">
              <a:buFont typeface="Arial" panose="020B0604020202020204" pitchFamily="34" charset="0"/>
              <a:buChar char="•"/>
            </a:pPr>
            <a:r>
              <a:rPr lang="it-IT">
                <a:solidFill>
                  <a:srgbClr val="002060"/>
                </a:solidFill>
                <a:latin typeface="Arial"/>
                <a:cs typeface="Arial"/>
              </a:rPr>
              <a:t>Rivolgendosi a professionisti già attivi in campo sociale, la formazione valorizza le competenze pregresse, orientandole verso una prassi professionale integrata, multidisciplinare e co-partecipata. Il Master promuove un approccio trasformativo nella gestione dei servizi sociali e educativi, favorendo un cambiamento culturale nella prassi quotidiana.</a:t>
            </a:r>
          </a:p>
        </p:txBody>
      </p:sp>
      <p:sp>
        <p:nvSpPr>
          <p:cNvPr id="4" name="Segnaposto testo 2">
            <a:extLst>
              <a:ext uri="{FF2B5EF4-FFF2-40B4-BE49-F238E27FC236}">
                <a16:creationId xmlns:a16="http://schemas.microsoft.com/office/drawing/2014/main" id="{27A9B3D9-46F3-A415-7FED-CC909B73A2A3}"/>
              </a:ext>
            </a:extLst>
          </p:cNvPr>
          <p:cNvSpPr>
            <a:spLocks noGrp="1"/>
          </p:cNvSpPr>
          <p:nvPr/>
        </p:nvSpPr>
        <p:spPr>
          <a:xfrm>
            <a:off x="515940" y="1634551"/>
            <a:ext cx="11160123" cy="322621"/>
          </a:xfrm>
          <a:prstGeom prst="rect">
            <a:avLst/>
          </a:prstGeom>
        </p:spPr>
        <p:txBody>
          <a:bodyPr/>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endParaRPr lang="it-IT"/>
          </a:p>
        </p:txBody>
      </p:sp>
      <p:sp>
        <p:nvSpPr>
          <p:cNvPr id="5" name="Titolo 4">
            <a:extLst>
              <a:ext uri="{FF2B5EF4-FFF2-40B4-BE49-F238E27FC236}">
                <a16:creationId xmlns:a16="http://schemas.microsoft.com/office/drawing/2014/main" id="{F19FD51F-2838-AE69-A79F-09120559261D}"/>
              </a:ext>
            </a:extLst>
          </p:cNvPr>
          <p:cNvSpPr>
            <a:spLocks noGrp="1"/>
          </p:cNvSpPr>
          <p:nvPr/>
        </p:nvSpPr>
        <p:spPr>
          <a:xfrm>
            <a:off x="6627334" y="919308"/>
            <a:ext cx="5047892"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Il senso generale</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9A0AA57D-B635-5179-6D56-BBF965EF1380}"/>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71FB2EF5-1B32-C0C5-49E7-836F18ACF124}"/>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3019041A-6F45-A099-CB60-4A081AEC07FA}"/>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15300946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D9DD5-F970-1968-B77E-4C62E48C8DE6}"/>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96FC359B-0FFA-E701-C34B-2DCC7E885A30}"/>
              </a:ext>
            </a:extLst>
          </p:cNvPr>
          <p:cNvSpPr>
            <a:spLocks noGrp="1"/>
          </p:cNvSpPr>
          <p:nvPr/>
        </p:nvSpPr>
        <p:spPr>
          <a:xfrm>
            <a:off x="515940" y="2090987"/>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a:buFont typeface="Arial" panose="020B0604020202020204" pitchFamily="34" charset="0"/>
              <a:buChar char="•"/>
            </a:pPr>
            <a:r>
              <a:rPr lang="it-IT" dirty="0">
                <a:solidFill>
                  <a:srgbClr val="002060"/>
                </a:solidFill>
                <a:latin typeface="Arial"/>
                <a:cs typeface="Arial"/>
              </a:rPr>
              <a:t>essere </a:t>
            </a:r>
            <a:r>
              <a:rPr lang="it-IT" b="1" dirty="0">
                <a:solidFill>
                  <a:srgbClr val="002060"/>
                </a:solidFill>
                <a:latin typeface="Arial"/>
                <a:cs typeface="Arial"/>
              </a:rPr>
              <a:t>dipendenti</a:t>
            </a:r>
            <a:r>
              <a:rPr lang="it-IT" dirty="0">
                <a:solidFill>
                  <a:srgbClr val="002060"/>
                </a:solidFill>
                <a:latin typeface="Arial"/>
                <a:cs typeface="Arial"/>
              </a:rPr>
              <a:t>, con contratto di lavoro a tempo determinato o indeterminato, degli </a:t>
            </a:r>
            <a:r>
              <a:rPr lang="it-IT" b="1" dirty="0">
                <a:solidFill>
                  <a:srgbClr val="002060"/>
                </a:solidFill>
                <a:latin typeface="Arial"/>
                <a:cs typeface="Arial"/>
              </a:rPr>
              <a:t>Ambiti territoriali sociali</a:t>
            </a:r>
            <a:r>
              <a:rPr lang="it-IT" dirty="0">
                <a:solidFill>
                  <a:srgbClr val="002060"/>
                </a:solidFill>
                <a:latin typeface="Arial"/>
                <a:cs typeface="Arial"/>
              </a:rPr>
              <a:t>. </a:t>
            </a:r>
          </a:p>
          <a:p>
            <a:pPr marL="285750" indent="-285750">
              <a:buFont typeface="Arial" panose="020B0604020202020204" pitchFamily="34" charset="0"/>
              <a:buChar char="•"/>
            </a:pPr>
            <a:r>
              <a:rPr lang="it-IT" dirty="0">
                <a:solidFill>
                  <a:srgbClr val="002060"/>
                </a:solidFill>
                <a:latin typeface="Arial"/>
                <a:cs typeface="Arial"/>
              </a:rPr>
              <a:t>inoltre, come indicato con Decreto Direttoriale del Dipartimento per le Politiche Sociali, del terzo settore e migratoria direzione generale per lo sviluppo sociale e gli aiuti alle povertà, prot. 195 del 10 luglio 2026, al fine di favorire il pieno utilizzo dei posti disponibili e la partecipazione degli operatori che concorrono stabilmente all’erogazione dei servizi sociali territoriali, una </a:t>
            </a:r>
            <a:r>
              <a:rPr lang="it-IT" b="1" dirty="0">
                <a:solidFill>
                  <a:srgbClr val="002060"/>
                </a:solidFill>
                <a:latin typeface="Arial"/>
                <a:cs typeface="Arial"/>
              </a:rPr>
              <a:t>quota non superiore al 30 per cento </a:t>
            </a:r>
            <a:r>
              <a:rPr lang="it-IT" dirty="0">
                <a:solidFill>
                  <a:srgbClr val="002060"/>
                </a:solidFill>
                <a:latin typeface="Arial"/>
                <a:cs typeface="Arial"/>
              </a:rPr>
              <a:t>dei posti complessivamente disponibili per ciascun percorso formativo può essere riservata a </a:t>
            </a:r>
            <a:r>
              <a:rPr lang="it-IT" b="1" dirty="0">
                <a:solidFill>
                  <a:srgbClr val="002060"/>
                </a:solidFill>
                <a:latin typeface="Arial"/>
                <a:cs typeface="Arial"/>
              </a:rPr>
              <a:t>dipendenti</a:t>
            </a:r>
            <a:r>
              <a:rPr lang="it-IT" dirty="0">
                <a:solidFill>
                  <a:srgbClr val="002060"/>
                </a:solidFill>
                <a:latin typeface="Arial"/>
                <a:cs typeface="Arial"/>
              </a:rPr>
              <a:t>, </a:t>
            </a:r>
            <a:r>
              <a:rPr lang="it-IT" b="1" dirty="0">
                <a:solidFill>
                  <a:srgbClr val="002060"/>
                </a:solidFill>
                <a:latin typeface="Arial"/>
                <a:cs typeface="Arial"/>
              </a:rPr>
              <a:t>con contratto di lavoro a tempo determinato o indeterminato</a:t>
            </a:r>
            <a:r>
              <a:rPr lang="it-IT" dirty="0">
                <a:solidFill>
                  <a:srgbClr val="002060"/>
                </a:solidFill>
                <a:latin typeface="Arial"/>
                <a:cs typeface="Arial"/>
              </a:rPr>
              <a:t>, di </a:t>
            </a:r>
            <a:r>
              <a:rPr lang="it-IT" b="1" dirty="0">
                <a:solidFill>
                  <a:srgbClr val="002060"/>
                </a:solidFill>
                <a:latin typeface="Arial"/>
                <a:cs typeface="Arial"/>
              </a:rPr>
              <a:t>enti del Terzo settore o di altri soggetti gestori </a:t>
            </a:r>
            <a:r>
              <a:rPr lang="it-IT" dirty="0">
                <a:solidFill>
                  <a:srgbClr val="002060"/>
                </a:solidFill>
                <a:latin typeface="Arial"/>
                <a:cs typeface="Arial"/>
              </a:rPr>
              <a:t>che, sulla base di convenzioni, accordi, affidamenti o procedure di esternalizzazione, </a:t>
            </a:r>
            <a:r>
              <a:rPr lang="it-IT" b="1" dirty="0">
                <a:solidFill>
                  <a:srgbClr val="002060"/>
                </a:solidFill>
                <a:latin typeface="Arial"/>
                <a:cs typeface="Arial"/>
              </a:rPr>
              <a:t>operano stabilmente nell'ambito delle équipe multidisciplinari degli Ambiti territoriali sociali e concorrono all’erogazione dei servizi sociali territoriali</a:t>
            </a:r>
            <a:r>
              <a:rPr lang="it-IT" dirty="0">
                <a:solidFill>
                  <a:srgbClr val="002060"/>
                </a:solidFill>
                <a:latin typeface="Arial"/>
                <a:cs typeface="Arial"/>
              </a:rPr>
              <a:t>. Il limite della suddetta quota del 30 per cento si applica in via ordinaria. Qualora, all’esito dell’istruttoria delle domande di iscrizione ammissibili, residuino posti non coperti da candidati dipendenti degli Ambiti territoriali sociali o dei Comuni, tali posti, al fine di assicurare il pieno utilizzo delle disponibilità, possono essere assegnati a candidati appartenenti alle predette categorie e in possesso dei requisiti richiesti, anche in deroga della suddetta quota percentuale, dandone opportuna comunicazione all'Autorità di Gestione. </a:t>
            </a:r>
          </a:p>
          <a:p>
            <a:endParaRPr lang="it-IT" dirty="0">
              <a:solidFill>
                <a:srgbClr val="002060"/>
              </a:solidFill>
            </a:endParaRPr>
          </a:p>
        </p:txBody>
      </p:sp>
      <p:sp>
        <p:nvSpPr>
          <p:cNvPr id="4" name="Segnaposto testo 2">
            <a:extLst>
              <a:ext uri="{FF2B5EF4-FFF2-40B4-BE49-F238E27FC236}">
                <a16:creationId xmlns:a16="http://schemas.microsoft.com/office/drawing/2014/main" id="{C4030704-4EC6-9ED8-3305-9D0B71D65718}"/>
              </a:ext>
            </a:extLst>
          </p:cNvPr>
          <p:cNvSpPr>
            <a:spLocks noGrp="1"/>
          </p:cNvSpPr>
          <p:nvPr/>
        </p:nvSpPr>
        <p:spPr>
          <a:xfrm>
            <a:off x="515940" y="1634551"/>
            <a:ext cx="11160123" cy="32262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solidFill>
                  <a:srgbClr val="002060"/>
                </a:solidFill>
                <a:latin typeface="Arial"/>
                <a:cs typeface="Arial"/>
              </a:rPr>
              <a:t>Per accedere al Master di I livello i destinatari devono, al momento dell’iscrizione alla procedura di selezione:</a:t>
            </a:r>
          </a:p>
        </p:txBody>
      </p:sp>
      <p:sp>
        <p:nvSpPr>
          <p:cNvPr id="5" name="Titolo 4">
            <a:extLst>
              <a:ext uri="{FF2B5EF4-FFF2-40B4-BE49-F238E27FC236}">
                <a16:creationId xmlns:a16="http://schemas.microsoft.com/office/drawing/2014/main" id="{263BE6BD-BF92-E660-6D06-F0C456B9B57B}"/>
              </a:ext>
            </a:extLst>
          </p:cNvPr>
          <p:cNvSpPr>
            <a:spLocks noGrp="1"/>
          </p:cNvSpPr>
          <p:nvPr/>
        </p:nvSpPr>
        <p:spPr>
          <a:xfrm>
            <a:off x="6627334" y="919308"/>
            <a:ext cx="5047892"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Requisiti per l’ammissione</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77EB389E-1912-2340-752D-002D8C2BBE0E}"/>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FC286EF8-38B0-A01C-D20F-927ACF8F50C4}"/>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F69A5457-612E-EF54-287F-24DEA6096652}"/>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217805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09F91C-4585-5BB3-EB2E-7170BE938811}"/>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23803C60-1CF8-02B1-4464-BB310A560B08}"/>
              </a:ext>
            </a:extLst>
          </p:cNvPr>
          <p:cNvSpPr>
            <a:spLocks noGrp="1"/>
          </p:cNvSpPr>
          <p:nvPr/>
        </p:nvSpPr>
        <p:spPr>
          <a:xfrm>
            <a:off x="515940" y="2090987"/>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a:buFont typeface="Arial" panose="020B0604020202020204" pitchFamily="34" charset="0"/>
              <a:buChar char="•"/>
            </a:pPr>
            <a:r>
              <a:rPr lang="it-IT" sz="1400" dirty="0">
                <a:solidFill>
                  <a:srgbClr val="002060"/>
                </a:solidFill>
                <a:latin typeface="Arial"/>
                <a:cs typeface="Arial"/>
              </a:rPr>
              <a:t>Ai fini dell’ammissione, tale requisito deve essere attestato mediante dichiarazione del datore di lavoro comprovante il rapporto di lavoro in essere con il candidato e confermato da apposita attestazione del Responsabile dell’Ufficio di Piano o del legale rappresentante dell’Ambito territoriale sociale competente, dalla quale risulti che il candidato:</a:t>
            </a:r>
          </a:p>
          <a:p>
            <a:pPr marL="742937" lvl="1" indent="-285750">
              <a:buFont typeface="Arial" panose="020B0604020202020204" pitchFamily="34" charset="0"/>
              <a:buChar char="•"/>
            </a:pPr>
            <a:r>
              <a:rPr lang="it-IT" sz="1201" dirty="0">
                <a:solidFill>
                  <a:srgbClr val="002060"/>
                </a:solidFill>
                <a:latin typeface="Arial"/>
                <a:cs typeface="Arial"/>
              </a:rPr>
              <a:t>opera stabilmente nell’équipe multidisciplinare dell’ATS</a:t>
            </a:r>
          </a:p>
          <a:p>
            <a:pPr marL="742937" lvl="1" indent="-285750">
              <a:buFont typeface="Arial" panose="020B0604020202020204" pitchFamily="34" charset="0"/>
              <a:buChar char="•"/>
            </a:pPr>
            <a:r>
              <a:rPr lang="it-IT" sz="1201" dirty="0">
                <a:solidFill>
                  <a:srgbClr val="002060"/>
                </a:solidFill>
                <a:latin typeface="Arial"/>
                <a:cs typeface="Arial"/>
              </a:rPr>
              <a:t>svolge funzioni riconducibili ai servizi sociali territoriali dell’Ambito;</a:t>
            </a:r>
          </a:p>
          <a:p>
            <a:pPr marL="742937" lvl="1" indent="-285750">
              <a:buFont typeface="Arial" panose="020B0604020202020204" pitchFamily="34" charset="0"/>
              <a:buChar char="•"/>
            </a:pPr>
            <a:r>
              <a:rPr lang="it-IT" sz="1201" dirty="0">
                <a:solidFill>
                  <a:srgbClr val="002060"/>
                </a:solidFill>
                <a:latin typeface="Arial"/>
                <a:cs typeface="Arial"/>
              </a:rPr>
              <a:t>è impiegato nell’ambito di un rapporto convenzionale, contrattuale o di affidamento in essere con l’Ambito territoriale sociale.</a:t>
            </a:r>
          </a:p>
          <a:p>
            <a:pPr lvl="1"/>
            <a:r>
              <a:rPr lang="it-IT" sz="1201" b="1" dirty="0">
                <a:solidFill>
                  <a:srgbClr val="002060"/>
                </a:solidFill>
                <a:latin typeface="Arial"/>
                <a:cs typeface="Arial"/>
              </a:rPr>
              <a:t>L’Università verificherà il possesso della predetta documentazione ai fini dell’ammissione al percorso Formativo. </a:t>
            </a:r>
          </a:p>
          <a:p>
            <a:pPr marL="285750" indent="-285750">
              <a:buFont typeface="Arial" panose="020B0604020202020204" pitchFamily="34" charset="0"/>
              <a:buChar char="•"/>
            </a:pPr>
            <a:r>
              <a:rPr lang="it-IT" sz="1400" dirty="0">
                <a:solidFill>
                  <a:srgbClr val="002060"/>
                </a:solidFill>
                <a:latin typeface="Arial"/>
                <a:cs typeface="Arial"/>
              </a:rPr>
              <a:t>operare nel settore dei servizi sociali con compiti/funzioni specifiche all’interno delle equipe multidisciplinari, con particolare riferimento alle attività connesse alle fasi di valutazione multidimensionale, relativa presa in carico e accompagnamento nell’ambito dei progetti personalizzati e/o di accompagnamento sociale;</a:t>
            </a:r>
          </a:p>
          <a:p>
            <a:pPr marL="285750" indent="-285750">
              <a:buFont typeface="Arial" panose="020B0604020202020204" pitchFamily="34" charset="0"/>
              <a:buChar char="•"/>
            </a:pPr>
            <a:r>
              <a:rPr lang="it-IT" sz="1400" dirty="0">
                <a:solidFill>
                  <a:srgbClr val="002060"/>
                </a:solidFill>
                <a:latin typeface="Arial"/>
                <a:cs typeface="Arial"/>
              </a:rPr>
              <a:t>essere in possesso di Laurea triennale o magistrale, o titolo equipollente, in una delle seguenti classi di Laurea:</a:t>
            </a:r>
          </a:p>
          <a:p>
            <a:pPr marL="742315" lvl="1" indent="-285750">
              <a:buFont typeface="Arial" panose="020B0604020202020204" pitchFamily="34" charset="0"/>
              <a:buChar char="•"/>
            </a:pPr>
            <a:r>
              <a:rPr lang="it-IT" sz="1400" dirty="0">
                <a:solidFill>
                  <a:srgbClr val="002060"/>
                </a:solidFill>
              </a:rPr>
              <a:t>L-19 e ex L18 Scienze dell'educazione e della formazione; L-24 Scienze e tecniche psicologiche; L-39 Servizio sociale; LM-50 Programmazione e gestione dei servizi educativi; LM-51 Psicologia;</a:t>
            </a:r>
            <a:r>
              <a:rPr lang="it-IT" sz="1400" dirty="0">
                <a:solidFill>
                  <a:srgbClr val="002060"/>
                </a:solidFill>
                <a:cs typeface="Arial"/>
              </a:rPr>
              <a:t> </a:t>
            </a:r>
            <a:r>
              <a:rPr lang="it-IT" sz="1400" dirty="0">
                <a:solidFill>
                  <a:srgbClr val="002060"/>
                </a:solidFill>
              </a:rPr>
              <a:t>Laurea specialistica o magistrale in Scienze dell’educazione degli adulti e della formazione continua (classi 65/S e LM-57); Laurea specialistica o magistrale in Scienze pedagogiche (classi 87/S e LM-85); LM-87 Servizio sociale e politiche sociali.</a:t>
            </a:r>
            <a:endParaRPr lang="it-IT" sz="1400" dirty="0">
              <a:solidFill>
                <a:srgbClr val="002060"/>
              </a:solidFill>
              <a:cs typeface="Arial"/>
            </a:endParaRPr>
          </a:p>
          <a:p>
            <a:endParaRPr lang="it-IT" dirty="0">
              <a:solidFill>
                <a:srgbClr val="002060"/>
              </a:solidFill>
            </a:endParaRPr>
          </a:p>
        </p:txBody>
      </p:sp>
      <p:sp>
        <p:nvSpPr>
          <p:cNvPr id="4" name="Segnaposto testo 2">
            <a:extLst>
              <a:ext uri="{FF2B5EF4-FFF2-40B4-BE49-F238E27FC236}">
                <a16:creationId xmlns:a16="http://schemas.microsoft.com/office/drawing/2014/main" id="{C469552C-1B82-0A59-60FD-52852144E4ED}"/>
              </a:ext>
            </a:extLst>
          </p:cNvPr>
          <p:cNvSpPr>
            <a:spLocks noGrp="1"/>
          </p:cNvSpPr>
          <p:nvPr/>
        </p:nvSpPr>
        <p:spPr>
          <a:xfrm>
            <a:off x="515940" y="1634551"/>
            <a:ext cx="11160123" cy="32262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solidFill>
                  <a:srgbClr val="002060"/>
                </a:solidFill>
                <a:latin typeface="Arial"/>
                <a:cs typeface="Arial"/>
              </a:rPr>
              <a:t>Per accedere al Master di I livello i destinatari devono, al momento dell’iscrizione alla procedura di selezione:</a:t>
            </a:r>
          </a:p>
        </p:txBody>
      </p:sp>
      <p:sp>
        <p:nvSpPr>
          <p:cNvPr id="5" name="Titolo 4">
            <a:extLst>
              <a:ext uri="{FF2B5EF4-FFF2-40B4-BE49-F238E27FC236}">
                <a16:creationId xmlns:a16="http://schemas.microsoft.com/office/drawing/2014/main" id="{83096782-F5B9-1C91-C9F8-038B39A0C32B}"/>
              </a:ext>
            </a:extLst>
          </p:cNvPr>
          <p:cNvSpPr>
            <a:spLocks noGrp="1"/>
          </p:cNvSpPr>
          <p:nvPr/>
        </p:nvSpPr>
        <p:spPr>
          <a:xfrm>
            <a:off x="6627334" y="919308"/>
            <a:ext cx="5047892"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Requisiti per l’ammissione</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A4A66953-8F4C-7AEA-1126-6A05C87B1571}"/>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6E7410B9-D731-DAE0-C378-49EF4DFB0FF0}"/>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8E2F3EE1-23B1-9F92-6EA5-9474BA17CDF2}"/>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976036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25392-3505-29FF-8E03-9ED8AD77C4B6}"/>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35CDD0F9-6C64-9AD8-7A34-ACDAFBAD5C17}"/>
              </a:ext>
            </a:extLst>
          </p:cNvPr>
          <p:cNvSpPr>
            <a:spLocks noGrp="1"/>
          </p:cNvSpPr>
          <p:nvPr/>
        </p:nvSpPr>
        <p:spPr>
          <a:xfrm>
            <a:off x="485152" y="3291715"/>
            <a:ext cx="11160123" cy="250288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a:buFont typeface="Arial" panose="020B0604020202020204" pitchFamily="34" charset="0"/>
              <a:buChar char="•"/>
            </a:pPr>
            <a:r>
              <a:rPr lang="it-IT" dirty="0">
                <a:solidFill>
                  <a:srgbClr val="002060"/>
                </a:solidFill>
                <a:latin typeface="Arial"/>
                <a:cs typeface="Arial"/>
              </a:rPr>
              <a:t>assunzione in ATS o comuni entro 3 anni (10 punti), assunzione in ATS o comuni entro 5 anni (7 punti), assunzione in ATS o comuni da oltre 5 anni (3 punti);</a:t>
            </a:r>
          </a:p>
          <a:p>
            <a:pPr marL="285750" indent="-285750">
              <a:buFont typeface="Arial" panose="020B0604020202020204" pitchFamily="34" charset="0"/>
              <a:buChar char="•"/>
            </a:pPr>
            <a:r>
              <a:rPr lang="it-IT" dirty="0">
                <a:solidFill>
                  <a:srgbClr val="002060"/>
                </a:solidFill>
                <a:latin typeface="Arial"/>
                <a:cs typeface="Arial"/>
              </a:rPr>
              <a:t>compiti/funzioni specifiche all'interno delle equipe multidisciplinari in ATS o comuni (10);</a:t>
            </a:r>
          </a:p>
          <a:p>
            <a:pPr marL="285750" indent="-285750">
              <a:buFont typeface="Arial" panose="020B0604020202020204" pitchFamily="34" charset="0"/>
              <a:buChar char="•"/>
            </a:pPr>
            <a:r>
              <a:rPr lang="it-IT" dirty="0">
                <a:solidFill>
                  <a:srgbClr val="002060"/>
                </a:solidFill>
                <a:latin typeface="Arial"/>
                <a:cs typeface="Arial"/>
              </a:rPr>
              <a:t>esperienze lavorative sul campo infanzia, famiglie e/o povertà (punti 10);</a:t>
            </a:r>
          </a:p>
          <a:p>
            <a:pPr marL="285750" indent="-285750">
              <a:buFont typeface="Arial" panose="020B0604020202020204" pitchFamily="34" charset="0"/>
              <a:buChar char="•"/>
            </a:pPr>
            <a:r>
              <a:rPr lang="it-IT" dirty="0">
                <a:solidFill>
                  <a:srgbClr val="002060"/>
                </a:solidFill>
                <a:latin typeface="Arial"/>
                <a:cs typeface="Arial"/>
              </a:rPr>
              <a:t>esperienza di implementazione del programma P.I.P.P.I. come operatore, coach, referente, formatore (punti 5);</a:t>
            </a:r>
          </a:p>
          <a:p>
            <a:pPr marL="285750" indent="-285750">
              <a:buFont typeface="Arial" panose="020B0604020202020204" pitchFamily="34" charset="0"/>
              <a:buChar char="•"/>
            </a:pPr>
            <a:r>
              <a:rPr lang="it-IT" dirty="0">
                <a:solidFill>
                  <a:srgbClr val="002060"/>
                </a:solidFill>
                <a:latin typeface="Arial"/>
                <a:cs typeface="Arial"/>
              </a:rPr>
              <a:t>esperienza in progetti e interventi innovativi in ambito sociale e/o educativo (10). </a:t>
            </a:r>
          </a:p>
          <a:p>
            <a:endParaRPr lang="it-IT" dirty="0">
              <a:solidFill>
                <a:srgbClr val="002060"/>
              </a:solidFill>
              <a:latin typeface="Arial"/>
              <a:cs typeface="Arial"/>
            </a:endParaRPr>
          </a:p>
          <a:p>
            <a:r>
              <a:rPr lang="it-IT" dirty="0">
                <a:solidFill>
                  <a:srgbClr val="002060"/>
                </a:solidFill>
                <a:latin typeface="Arial"/>
                <a:cs typeface="Arial"/>
              </a:rPr>
              <a:t>Il punteggio minimo al di sotto del quale la prova si intende non superata è di 10 punti su 45.</a:t>
            </a:r>
          </a:p>
        </p:txBody>
      </p:sp>
      <p:sp>
        <p:nvSpPr>
          <p:cNvPr id="4" name="Segnaposto testo 2">
            <a:extLst>
              <a:ext uri="{FF2B5EF4-FFF2-40B4-BE49-F238E27FC236}">
                <a16:creationId xmlns:a16="http://schemas.microsoft.com/office/drawing/2014/main" id="{06321468-0451-FD3F-E083-DF085299D21D}"/>
              </a:ext>
            </a:extLst>
          </p:cNvPr>
          <p:cNvSpPr>
            <a:spLocks noGrp="1"/>
          </p:cNvSpPr>
          <p:nvPr/>
        </p:nvSpPr>
        <p:spPr>
          <a:xfrm>
            <a:off x="485152" y="2835279"/>
            <a:ext cx="11160123" cy="214865"/>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solidFill>
                  <a:srgbClr val="002060"/>
                </a:solidFill>
                <a:latin typeface="Arial"/>
                <a:cs typeface="Arial"/>
              </a:rPr>
              <a:t>Criteri di valutazione per il Master di I livello</a:t>
            </a:r>
          </a:p>
        </p:txBody>
      </p:sp>
      <p:sp>
        <p:nvSpPr>
          <p:cNvPr id="5" name="Titolo 4">
            <a:extLst>
              <a:ext uri="{FF2B5EF4-FFF2-40B4-BE49-F238E27FC236}">
                <a16:creationId xmlns:a16="http://schemas.microsoft.com/office/drawing/2014/main" id="{F3C253EE-9001-1FEA-A916-AF3D6CE6F460}"/>
              </a:ext>
            </a:extLst>
          </p:cNvPr>
          <p:cNvSpPr>
            <a:spLocks noGrp="1"/>
          </p:cNvSpPr>
          <p:nvPr/>
        </p:nvSpPr>
        <p:spPr>
          <a:xfrm>
            <a:off x="485153" y="1813054"/>
            <a:ext cx="11166981" cy="426425"/>
          </a:xfrm>
          <a:prstGeom prst="rect">
            <a:avLst/>
          </a:prstGeom>
        </p:spPr>
        <p:txBody>
          <a:bodyPr lIns="91440" tIns="45720" rIns="91440" bIns="45720" anchor="t"/>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pPr algn="l"/>
            <a:r>
              <a:rPr lang="it-IT" sz="1800">
                <a:solidFill>
                  <a:srgbClr val="002060"/>
                </a:solidFill>
                <a:latin typeface="Arial"/>
                <a:cs typeface="Arial"/>
              </a:rPr>
              <a:t>La prova di ammissione si svolgerà solo in caso di superamento del numero massimo di iscritti e consisterà nella valutazione dei titoli e del CV dei candidati, insieme ad un colloquio motivazionale.</a:t>
            </a:r>
            <a:br>
              <a:rPr lang="it-IT" sz="1800">
                <a:solidFill>
                  <a:srgbClr val="002060"/>
                </a:solidFill>
              </a:rPr>
            </a:br>
            <a:endParaRPr lang="it-IT" sz="1800">
              <a:solidFill>
                <a:srgbClr val="002060"/>
              </a:solidFill>
            </a:endParaRP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05872FAE-764E-B430-0AB5-F62108903C3C}"/>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F25128D7-8122-491B-B256-8E972638719D}"/>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D6F644DB-98DC-C73E-06D0-360763A0D9F0}"/>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21504910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ED0D1-B485-8782-1385-C77148882C56}"/>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32D52CE1-AE41-51DD-03F2-8CB9737E1B90}"/>
              </a:ext>
            </a:extLst>
          </p:cNvPr>
          <p:cNvSpPr>
            <a:spLocks noGrp="1"/>
          </p:cNvSpPr>
          <p:nvPr/>
        </p:nvSpPr>
        <p:spPr>
          <a:xfrm>
            <a:off x="515940" y="1921655"/>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a:buFont typeface="Arial,Sans-Serif" panose="020B0604020202020204" pitchFamily="34" charset="0"/>
              <a:buChar char="•"/>
            </a:pPr>
            <a:r>
              <a:rPr lang="it-IT" dirty="0">
                <a:solidFill>
                  <a:srgbClr val="002060"/>
                </a:solidFill>
                <a:latin typeface="Arial"/>
                <a:cs typeface="Arial"/>
              </a:rPr>
              <a:t>60 CFU = 1500 ore di cui 375 di didattica frontale</a:t>
            </a:r>
          </a:p>
          <a:p>
            <a:pPr marL="742937" lvl="1" indent="-285750">
              <a:buFont typeface="Arial,Sans-Serif" panose="020B0604020202020204" pitchFamily="34" charset="0"/>
              <a:buChar char="•"/>
            </a:pPr>
            <a:r>
              <a:rPr lang="it-IT" b="1" dirty="0">
                <a:solidFill>
                  <a:srgbClr val="002060"/>
                </a:solidFill>
                <a:latin typeface="Arial"/>
                <a:cs typeface="Arial"/>
              </a:rPr>
              <a:t>225 ore di lezioni di cui 30% online</a:t>
            </a:r>
          </a:p>
          <a:p>
            <a:pPr marL="742937" lvl="1" indent="-285750">
              <a:buFont typeface="Arial,Sans-Serif" panose="020B0604020202020204" pitchFamily="34" charset="0"/>
              <a:buChar char="•"/>
            </a:pPr>
            <a:r>
              <a:rPr lang="it-IT" b="1" dirty="0">
                <a:solidFill>
                  <a:srgbClr val="002060"/>
                </a:solidFill>
                <a:latin typeface="Arial"/>
                <a:cs typeface="Arial"/>
              </a:rPr>
              <a:t>150 ore di laborato</a:t>
            </a:r>
            <a:r>
              <a:rPr lang="it-IT" dirty="0">
                <a:solidFill>
                  <a:srgbClr val="002060"/>
                </a:solidFill>
                <a:latin typeface="Arial"/>
                <a:cs typeface="Arial"/>
              </a:rPr>
              <a:t>ri (5 laboratori di 30 ore a scelta su 7) </a:t>
            </a:r>
          </a:p>
          <a:p>
            <a:pPr marL="285750" indent="-285750">
              <a:buFont typeface="Arial,Sans-Serif" panose="020B0604020202020204" pitchFamily="34" charset="0"/>
              <a:buChar char="•"/>
            </a:pPr>
            <a:r>
              <a:rPr lang="it-IT" dirty="0">
                <a:solidFill>
                  <a:srgbClr val="002060"/>
                </a:solidFill>
                <a:highlight>
                  <a:srgbClr val="00FFFF"/>
                </a:highlight>
                <a:latin typeface="Arial"/>
                <a:cs typeface="Arial"/>
              </a:rPr>
              <a:t>Da febbraio 2027 a ottobre 2027: 1° lezione il giorno 12.02.2027</a:t>
            </a:r>
          </a:p>
          <a:p>
            <a:pPr marL="285750" indent="-285750">
              <a:buFont typeface="Arial,Sans-Serif" panose="020B0604020202020204" pitchFamily="34" charset="0"/>
              <a:buChar char="•"/>
            </a:pPr>
            <a:r>
              <a:rPr lang="it-IT" dirty="0">
                <a:solidFill>
                  <a:srgbClr val="002060"/>
                </a:solidFill>
                <a:latin typeface="Arial"/>
                <a:cs typeface="Arial"/>
              </a:rPr>
              <a:t>Cadenza lezioni: definito entro la fine di novembre, secondo modalità e tempi per favorire la partecipazione</a:t>
            </a:r>
          </a:p>
          <a:p>
            <a:pPr marL="285750" indent="-285750">
              <a:buFont typeface="Arial,Sans-Serif" panose="020B0604020202020204" pitchFamily="34" charset="0"/>
              <a:buChar char="•"/>
            </a:pPr>
            <a:r>
              <a:rPr lang="it-IT" dirty="0">
                <a:solidFill>
                  <a:srgbClr val="002060"/>
                </a:solidFill>
                <a:latin typeface="Arial"/>
                <a:cs typeface="Arial"/>
              </a:rPr>
              <a:t>Giornate e orari delle lezioni: </a:t>
            </a:r>
            <a:endParaRPr lang="en-US" dirty="0">
              <a:solidFill>
                <a:srgbClr val="002060"/>
              </a:solidFill>
              <a:latin typeface="Arial"/>
              <a:cs typeface="Arial"/>
            </a:endParaRPr>
          </a:p>
          <a:p>
            <a:pPr marL="742315" lvl="1" indent="-285750">
              <a:buFont typeface="Arial,Sans-Serif" panose="020B0604020202020204" pitchFamily="34" charset="0"/>
              <a:buChar char="•"/>
            </a:pPr>
            <a:r>
              <a:rPr lang="it-IT" sz="1400" dirty="0">
                <a:solidFill>
                  <a:srgbClr val="002060"/>
                </a:solidFill>
              </a:rPr>
              <a:t>giovedì – venerdì o venerdì - sabato 9.00 - 13:00, 14:00 - 19:00 (in modo alternato)</a:t>
            </a:r>
          </a:p>
          <a:p>
            <a:pPr marL="742315" lvl="1" indent="-285750">
              <a:buFont typeface="Arial,Sans-Serif" panose="020B0604020202020204" pitchFamily="34" charset="0"/>
              <a:buChar char="•"/>
            </a:pPr>
            <a:r>
              <a:rPr lang="it-IT" sz="1400" dirty="0">
                <a:solidFill>
                  <a:srgbClr val="002060"/>
                </a:solidFill>
              </a:rPr>
              <a:t>lunedì - mercoledì 15:00 - 19.00 (lezioni online)</a:t>
            </a:r>
          </a:p>
          <a:p>
            <a:pPr marL="285750" indent="-285750">
              <a:buFont typeface="Arial,Sans-Serif" panose="020B0604020202020204" pitchFamily="34" charset="0"/>
              <a:buChar char="•"/>
            </a:pPr>
            <a:r>
              <a:rPr lang="it-IT" dirty="0">
                <a:solidFill>
                  <a:srgbClr val="002060"/>
                </a:solidFill>
                <a:latin typeface="Arial"/>
                <a:cs typeface="Arial"/>
              </a:rPr>
              <a:t>Non sono previsti esami all’interno dei moduli di insegnamento</a:t>
            </a:r>
            <a:endParaRPr lang="en-US" dirty="0">
              <a:solidFill>
                <a:srgbClr val="002060"/>
              </a:solidFill>
              <a:latin typeface="Arial"/>
              <a:cs typeface="Arial"/>
            </a:endParaRPr>
          </a:p>
          <a:p>
            <a:pPr marL="285750" indent="-285750">
              <a:buFont typeface="Arial,Sans-Serif" panose="020B0604020202020204" pitchFamily="34" charset="0"/>
              <a:buChar char="•"/>
            </a:pPr>
            <a:r>
              <a:rPr lang="it-IT" dirty="0">
                <a:solidFill>
                  <a:srgbClr val="002060"/>
                </a:solidFill>
                <a:latin typeface="Arial"/>
                <a:cs typeface="Arial"/>
              </a:rPr>
              <a:t>Prova finale: discussione project work</a:t>
            </a:r>
          </a:p>
        </p:txBody>
      </p:sp>
      <p:sp>
        <p:nvSpPr>
          <p:cNvPr id="4" name="Titolo 4">
            <a:extLst>
              <a:ext uri="{FF2B5EF4-FFF2-40B4-BE49-F238E27FC236}">
                <a16:creationId xmlns:a16="http://schemas.microsoft.com/office/drawing/2014/main" id="{ABC0FE88-0D8F-D38C-9450-43C9E50AE402}"/>
              </a:ext>
            </a:extLst>
          </p:cNvPr>
          <p:cNvSpPr>
            <a:spLocks noGrp="1"/>
          </p:cNvSpPr>
          <p:nvPr/>
        </p:nvSpPr>
        <p:spPr>
          <a:xfrm>
            <a:off x="6627334" y="1050156"/>
            <a:ext cx="5047892"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DIDATTICA</a:t>
            </a:r>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E00AA7CB-9161-5BCF-D69C-AD2616AF9BA6}"/>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07136799-CCBB-DBDE-9B60-141F74D9921D}"/>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C7F471B9-AF2A-AD27-7F18-D41B8700F17B}"/>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2525031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A3AF5-AEBD-AAFF-BBDC-6D75218A35E2}"/>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7679B58E-F626-3B62-0957-AACFD643C3DC}"/>
              </a:ext>
            </a:extLst>
          </p:cNvPr>
          <p:cNvSpPr>
            <a:spLocks noGrp="1"/>
          </p:cNvSpPr>
          <p:nvPr/>
        </p:nvSpPr>
        <p:spPr>
          <a:xfrm>
            <a:off x="515938" y="1777505"/>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fontAlgn="ctr">
              <a:buFont typeface="Arial" panose="020B0604020202020204" pitchFamily="34" charset="0"/>
              <a:buChar char="•"/>
            </a:pPr>
            <a:r>
              <a:rPr lang="it-IT" sz="2000">
                <a:solidFill>
                  <a:srgbClr val="002060"/>
                </a:solidFill>
                <a:latin typeface="Arial"/>
                <a:cs typeface="Arial"/>
              </a:rPr>
              <a:t>La proposta didattica è strutturata coerentemente con l’Avviso ministeriale ed è sviluppata per rafforzare le competenze degli operatori delle equipe multidisciplinari degli ATS, con particolare riferimento all’attuazione dei LEPS e ai percorsi di presa in carico e accompagnamento sociale. </a:t>
            </a:r>
          </a:p>
          <a:p>
            <a:pPr marL="285750" indent="-285750" fontAlgn="ctr">
              <a:buFont typeface="Arial" panose="020B0604020202020204" pitchFamily="34" charset="0"/>
              <a:buChar char="•"/>
            </a:pPr>
            <a:r>
              <a:rPr lang="it-IT" sz="2000">
                <a:solidFill>
                  <a:srgbClr val="002060"/>
                </a:solidFill>
                <a:latin typeface="Arial"/>
                <a:cs typeface="Arial"/>
              </a:rPr>
              <a:t>Le docenze vengono impartite sia da personale accademico che da professionisti esperti di servizio sociale. </a:t>
            </a:r>
          </a:p>
          <a:p>
            <a:pPr marL="285750" indent="-285750" fontAlgn="ctr">
              <a:buFont typeface="Arial" panose="020B0604020202020204" pitchFamily="34" charset="0"/>
              <a:buChar char="•"/>
            </a:pPr>
            <a:r>
              <a:rPr lang="it-IT" sz="2000">
                <a:solidFill>
                  <a:srgbClr val="002060"/>
                </a:solidFill>
                <a:latin typeface="Arial"/>
                <a:cs typeface="Arial"/>
              </a:rPr>
              <a:t>L’offerta formativa è modulata in funzione dei profili professionali dei partecipanti, valorizzandone le esperienze nei contesti territoriali di riferimento e promuovendo il confronto tra pratiche e saperi situati. Particolare attenzione è data all’integrazione verticale e orizzontale dei contenuti, con un costante riferimento ai livelli normativi, organizzativi e operativi. </a:t>
            </a:r>
          </a:p>
          <a:p>
            <a:pPr marL="285750" indent="-285750" fontAlgn="ctr">
              <a:buFont typeface="Arial" panose="020B0604020202020204" pitchFamily="34" charset="0"/>
              <a:buChar char="•"/>
            </a:pPr>
            <a:r>
              <a:rPr lang="it-IT" sz="2000">
                <a:solidFill>
                  <a:srgbClr val="002060"/>
                </a:solidFill>
                <a:latin typeface="Arial"/>
                <a:cs typeface="Arial"/>
              </a:rPr>
              <a:t>Elementi di innovazione riguardano la presa in carico e l’accompagnamento (approccio </a:t>
            </a:r>
            <a:r>
              <a:rPr lang="it-IT" sz="2000" i="1">
                <a:solidFill>
                  <a:srgbClr val="002060"/>
                </a:solidFill>
                <a:latin typeface="Arial"/>
                <a:cs typeface="Arial"/>
              </a:rPr>
              <a:t>side by side</a:t>
            </a:r>
            <a:r>
              <a:rPr lang="it-IT" sz="2000">
                <a:solidFill>
                  <a:srgbClr val="002060"/>
                </a:solidFill>
                <a:latin typeface="Arial"/>
                <a:cs typeface="Arial"/>
              </a:rPr>
              <a:t> e </a:t>
            </a:r>
            <a:r>
              <a:rPr lang="it-IT" sz="2000" i="1">
                <a:solidFill>
                  <a:srgbClr val="002060"/>
                </a:solidFill>
                <a:latin typeface="Arial"/>
                <a:cs typeface="Arial"/>
              </a:rPr>
              <a:t>valutazione partecipativa e trasformativa</a:t>
            </a:r>
            <a:r>
              <a:rPr lang="it-IT" sz="2000">
                <a:solidFill>
                  <a:srgbClr val="002060"/>
                </a:solidFill>
                <a:latin typeface="Arial"/>
                <a:cs typeface="Arial"/>
              </a:rPr>
              <a:t>) in situazione di particolare fragilità (grave marginalità, persone senza dimora, </a:t>
            </a:r>
            <a:r>
              <a:rPr lang="it-IT" sz="2000" err="1">
                <a:solidFill>
                  <a:srgbClr val="002060"/>
                </a:solidFill>
                <a:latin typeface="Arial"/>
                <a:cs typeface="Arial"/>
              </a:rPr>
              <a:t>young</a:t>
            </a:r>
            <a:r>
              <a:rPr lang="it-IT" sz="2000">
                <a:solidFill>
                  <a:srgbClr val="002060"/>
                </a:solidFill>
                <a:latin typeface="Arial"/>
                <a:cs typeface="Arial"/>
              </a:rPr>
              <a:t> </a:t>
            </a:r>
            <a:r>
              <a:rPr lang="it-IT" sz="2000" err="1">
                <a:solidFill>
                  <a:srgbClr val="002060"/>
                </a:solidFill>
                <a:latin typeface="Arial"/>
                <a:cs typeface="Arial"/>
              </a:rPr>
              <a:t>carers</a:t>
            </a:r>
            <a:r>
              <a:rPr lang="it-IT" sz="2000">
                <a:solidFill>
                  <a:srgbClr val="002060"/>
                </a:solidFill>
                <a:latin typeface="Arial"/>
                <a:cs typeface="Arial"/>
              </a:rPr>
              <a:t>, adolescenti).</a:t>
            </a:r>
          </a:p>
        </p:txBody>
      </p:sp>
      <p:sp>
        <p:nvSpPr>
          <p:cNvPr id="5" name="Titolo 4">
            <a:extLst>
              <a:ext uri="{FF2B5EF4-FFF2-40B4-BE49-F238E27FC236}">
                <a16:creationId xmlns:a16="http://schemas.microsoft.com/office/drawing/2014/main" id="{5ED2D54D-72F2-1322-1786-42C37D99E5EA}"/>
              </a:ext>
            </a:extLst>
          </p:cNvPr>
          <p:cNvSpPr>
            <a:spLocks noGrp="1"/>
          </p:cNvSpPr>
          <p:nvPr/>
        </p:nvSpPr>
        <p:spPr>
          <a:xfrm>
            <a:off x="7058365" y="919308"/>
            <a:ext cx="4616861"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PROGRAMMA E DIDATTICA</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ECD7C359-0ED4-1A62-0AB0-6F422E4E2858}"/>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259BC537-FD2B-3493-878C-2A6F1132FA41}"/>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7A3D1E5B-5FED-FA21-46D6-AAAB95BB3FC0}"/>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25542790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B293F0-7EB2-ADE6-2CE6-69912A89C896}"/>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0542A133-1FF5-CB31-2BF9-9931DC1A6BBF}"/>
              </a:ext>
            </a:extLst>
          </p:cNvPr>
          <p:cNvSpPr>
            <a:spLocks noGrp="1"/>
          </p:cNvSpPr>
          <p:nvPr/>
        </p:nvSpPr>
        <p:spPr>
          <a:xfrm>
            <a:off x="515940" y="2229533"/>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fontAlgn="ctr">
              <a:buFont typeface="Arial" panose="020B0604020202020204" pitchFamily="34" charset="0"/>
              <a:buChar char="•"/>
            </a:pPr>
            <a:r>
              <a:rPr lang="it-IT" sz="2000">
                <a:solidFill>
                  <a:srgbClr val="002060"/>
                </a:solidFill>
                <a:latin typeface="Arial"/>
                <a:cs typeface="Arial"/>
              </a:rPr>
              <a:t>Modulo 1 (10 cfu)  Il sistema integrato di interventi e servizi sociali: principi costituzionali, normativa nazionale ed europea, livelli essenziali delle prestazioni sociali. La programmazione in ambito sociale, l’integrazione con le altre politiche </a:t>
            </a:r>
          </a:p>
          <a:p>
            <a:pPr marL="742315" lvl="1" indent="-285750" fontAlgn="ctr">
              <a:buFont typeface="Arial" panose="020B0604020202020204" pitchFamily="34" charset="0"/>
              <a:buChar char="•"/>
            </a:pPr>
            <a:r>
              <a:rPr lang="it-IT" sz="1800">
                <a:solidFill>
                  <a:srgbClr val="002060"/>
                </a:solidFill>
                <a:latin typeface="Arial"/>
                <a:cs typeface="Arial"/>
                <a:sym typeface="Wingdings" panose="05000000000000000000" pitchFamily="2" charset="2"/>
              </a:rPr>
              <a:t>Obiettivo: </a:t>
            </a:r>
            <a:r>
              <a:rPr lang="it-IT" sz="1800">
                <a:solidFill>
                  <a:srgbClr val="002060"/>
                </a:solidFill>
                <a:latin typeface="Arial"/>
                <a:cs typeface="Arial"/>
              </a:rPr>
              <a:t>delineare la cornice normativa europea, nazionale e regionale delle politiche sociali e di descrivere finalità e caratteristiche del sistema integrato degli interventi e dei servizi sociali, con particolare attenzione ai più recenti interventi legislativi e programmatori che hanno portato all’introduzione dei LEPS</a:t>
            </a:r>
          </a:p>
          <a:p>
            <a:pPr marL="285750" indent="-285750" fontAlgn="b">
              <a:buFont typeface="Arial" panose="020B0604020202020204" pitchFamily="34" charset="0"/>
              <a:buChar char="•"/>
            </a:pPr>
            <a:r>
              <a:rPr lang="it-IT" sz="2000">
                <a:solidFill>
                  <a:srgbClr val="002060"/>
                </a:solidFill>
                <a:latin typeface="Arial"/>
                <a:cs typeface="Arial"/>
              </a:rPr>
              <a:t>Modulo 2 (15 cfu) Politiche, programmi e pratiche di contrasto alla povertà </a:t>
            </a:r>
          </a:p>
          <a:p>
            <a:pPr marL="742315" lvl="1" indent="-285750" fontAlgn="b">
              <a:buFont typeface="Arial" panose="020B0604020202020204" pitchFamily="34" charset="0"/>
              <a:buChar char="•"/>
            </a:pPr>
            <a:r>
              <a:rPr lang="it-IT" sz="1800">
                <a:solidFill>
                  <a:srgbClr val="002060"/>
                </a:solidFill>
                <a:latin typeface="Arial"/>
                <a:cs typeface="Arial"/>
                <a:sym typeface="Wingdings" panose="05000000000000000000" pitchFamily="2" charset="2"/>
              </a:rPr>
              <a:t>Obiettivo: o</a:t>
            </a:r>
            <a:r>
              <a:rPr lang="it-IT" sz="1800">
                <a:solidFill>
                  <a:srgbClr val="002060"/>
                </a:solidFill>
                <a:latin typeface="Arial"/>
                <a:cs typeface="Arial"/>
              </a:rPr>
              <a:t>ffrire un approccio metodologico con cui analizzare e affrontare la multidimensionalità e dinamicità del fenomeno della povertà lungo il corso di vita di persone e famiglie, a partire da relazioni “side by side” di riconoscimento e affiancamento delle persone e delle reti, catalizzate dalle EM.</a:t>
            </a:r>
            <a:endParaRPr lang="it-IT" sz="1800">
              <a:solidFill>
                <a:srgbClr val="002060"/>
              </a:solidFill>
              <a:cs typeface="Arial"/>
            </a:endParaRPr>
          </a:p>
        </p:txBody>
      </p:sp>
      <p:sp>
        <p:nvSpPr>
          <p:cNvPr id="4" name="Segnaposto testo 2">
            <a:extLst>
              <a:ext uri="{FF2B5EF4-FFF2-40B4-BE49-F238E27FC236}">
                <a16:creationId xmlns:a16="http://schemas.microsoft.com/office/drawing/2014/main" id="{6CFEFE72-CE4D-67B1-A15A-03A8C2447E8D}"/>
              </a:ext>
            </a:extLst>
          </p:cNvPr>
          <p:cNvSpPr>
            <a:spLocks noGrp="1"/>
          </p:cNvSpPr>
          <p:nvPr/>
        </p:nvSpPr>
        <p:spPr>
          <a:xfrm>
            <a:off x="515940" y="1773097"/>
            <a:ext cx="11160123" cy="322621"/>
          </a:xfrm>
          <a:prstGeom prst="rect">
            <a:avLst/>
          </a:prstGeom>
        </p:spPr>
        <p:txBody>
          <a:bodyPr/>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t>4 moduli</a:t>
            </a:r>
          </a:p>
        </p:txBody>
      </p:sp>
      <p:sp>
        <p:nvSpPr>
          <p:cNvPr id="5" name="Titolo 4">
            <a:extLst>
              <a:ext uri="{FF2B5EF4-FFF2-40B4-BE49-F238E27FC236}">
                <a16:creationId xmlns:a16="http://schemas.microsoft.com/office/drawing/2014/main" id="{CE8B0EA5-2BD6-FB48-710F-BB56A774911E}"/>
              </a:ext>
            </a:extLst>
          </p:cNvPr>
          <p:cNvSpPr>
            <a:spLocks noGrp="1"/>
          </p:cNvSpPr>
          <p:nvPr/>
        </p:nvSpPr>
        <p:spPr>
          <a:xfrm>
            <a:off x="7058365" y="919308"/>
            <a:ext cx="4616861"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PROGRAMMA E DIDATTICA</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9E393225-1744-7264-BB8C-7A4E63CB1BBC}"/>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571E9B99-12C8-006D-2F65-399F609F169D}"/>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ED507E47-5D46-B908-55B3-2013DAC39BC3}"/>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1964352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30F03-032D-8C01-27BB-A910118ADE6A}"/>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57D0AD1D-1FDB-3B84-DB6C-DA95BCD592D1}"/>
              </a:ext>
            </a:extLst>
          </p:cNvPr>
          <p:cNvSpPr>
            <a:spLocks noGrp="1"/>
          </p:cNvSpPr>
          <p:nvPr/>
        </p:nvSpPr>
        <p:spPr>
          <a:xfrm>
            <a:off x="515940" y="2229533"/>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fontAlgn="b">
              <a:buFont typeface="Arial" panose="020B0604020202020204" pitchFamily="34" charset="0"/>
              <a:buChar char="•"/>
            </a:pPr>
            <a:r>
              <a:rPr lang="it-IT" sz="2000">
                <a:solidFill>
                  <a:srgbClr val="002060"/>
                </a:solidFill>
                <a:latin typeface="Arial"/>
                <a:cs typeface="Arial"/>
              </a:rPr>
              <a:t>Modulo 3 (20 cfu) Politiche, programmi e pratiche di intervento nell’area prevenzione della vulnerabilità familiare, della protezione e della tutela dell’infanzia </a:t>
            </a:r>
          </a:p>
          <a:p>
            <a:pPr marL="742315" lvl="1" indent="-285750" fontAlgn="b">
              <a:buFont typeface="Arial" panose="020B0604020202020204" pitchFamily="34" charset="0"/>
              <a:buChar char="•"/>
            </a:pPr>
            <a:r>
              <a:rPr lang="it-IT" sz="1800">
                <a:solidFill>
                  <a:srgbClr val="002060"/>
                </a:solidFill>
                <a:latin typeface="Arial"/>
                <a:cs typeface="Arial"/>
                <a:sym typeface="Wingdings" panose="05000000000000000000" pitchFamily="2" charset="2"/>
              </a:rPr>
              <a:t>Obiettivo: </a:t>
            </a:r>
            <a:r>
              <a:rPr lang="it-IT" sz="1800">
                <a:solidFill>
                  <a:srgbClr val="002060"/>
                </a:solidFill>
                <a:latin typeface="Arial"/>
                <a:cs typeface="Arial"/>
              </a:rPr>
              <a:t>approfondire l’intervento con bambini e famiglie in situazione di vulnerabilità e in condizioni di povertà, delineando i presupposti teorico-metodologici di un approccio multidisciplinare e integrato tra servizi, partecipato e co-costruito con i destinatari e con la comunità. Presentare strumenti operativi per la valutazione, la progettazione e il lavoro d’équipe, la presa in carico e il lavoro di comunità</a:t>
            </a:r>
          </a:p>
          <a:p>
            <a:endParaRPr lang="it-IT" sz="2000">
              <a:solidFill>
                <a:srgbClr val="002060"/>
              </a:solidFill>
            </a:endParaRPr>
          </a:p>
        </p:txBody>
      </p:sp>
      <p:sp>
        <p:nvSpPr>
          <p:cNvPr id="4" name="Segnaposto testo 2">
            <a:extLst>
              <a:ext uri="{FF2B5EF4-FFF2-40B4-BE49-F238E27FC236}">
                <a16:creationId xmlns:a16="http://schemas.microsoft.com/office/drawing/2014/main" id="{E267B9A6-B015-EDA7-A4F5-1CE7F7ADEE7E}"/>
              </a:ext>
            </a:extLst>
          </p:cNvPr>
          <p:cNvSpPr>
            <a:spLocks noGrp="1"/>
          </p:cNvSpPr>
          <p:nvPr/>
        </p:nvSpPr>
        <p:spPr>
          <a:xfrm>
            <a:off x="515940" y="1773097"/>
            <a:ext cx="11160123" cy="322621"/>
          </a:xfrm>
          <a:prstGeom prst="rect">
            <a:avLst/>
          </a:prstGeom>
        </p:spPr>
        <p:txBody>
          <a:bodyPr/>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t>4 moduli</a:t>
            </a:r>
          </a:p>
        </p:txBody>
      </p:sp>
      <p:sp>
        <p:nvSpPr>
          <p:cNvPr id="5" name="Titolo 4">
            <a:extLst>
              <a:ext uri="{FF2B5EF4-FFF2-40B4-BE49-F238E27FC236}">
                <a16:creationId xmlns:a16="http://schemas.microsoft.com/office/drawing/2014/main" id="{E77CBCCB-6B10-7C0B-09A6-E510D58D1239}"/>
              </a:ext>
            </a:extLst>
          </p:cNvPr>
          <p:cNvSpPr>
            <a:spLocks noGrp="1"/>
          </p:cNvSpPr>
          <p:nvPr/>
        </p:nvSpPr>
        <p:spPr>
          <a:xfrm>
            <a:off x="7058365" y="919308"/>
            <a:ext cx="4616861"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PROGRAMMA E DIDATTICA</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9C9C0337-F08E-4413-95B3-8C8488939063}"/>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8DFFC6C5-F2BE-61B5-3D4B-70A3EFCC4529}"/>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47F6C74F-89AA-1D69-C811-A0BC90E12F6D}"/>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1218679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EE89C-5CC0-8834-03E1-3356F0181E29}"/>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92A28569-6549-8BF6-4FD7-181726333922}"/>
              </a:ext>
            </a:extLst>
          </p:cNvPr>
          <p:cNvSpPr>
            <a:spLocks noGrp="1"/>
          </p:cNvSpPr>
          <p:nvPr/>
        </p:nvSpPr>
        <p:spPr>
          <a:xfrm>
            <a:off x="515940" y="2229533"/>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solidFill>
                  <a:srgbClr val="002060"/>
                </a:solidFill>
                <a:latin typeface="Arial"/>
                <a:cs typeface="Arial"/>
              </a:rPr>
              <a:t>I laboratori intendono entrare nel merito dell’operatività con alcune situazioni di vulnerabilità e/o povertà di particolare complessità, che richiedono di declinare gli approcci e i metodi presentati, adottando alcune attenzioni specifiche messe a fuoco nel corso della sperimentazione del programma P.I.P.P.I. e della pratica del lavoro con le persone in grave marginalità “side by side”. </a:t>
            </a:r>
          </a:p>
          <a:p>
            <a:r>
              <a:rPr lang="it-IT">
                <a:solidFill>
                  <a:srgbClr val="002060"/>
                </a:solidFill>
                <a:latin typeface="Arial"/>
                <a:cs typeface="Arial"/>
              </a:rPr>
              <a:t>A disposizione 7 laboratori, tra cui sceglierne 5, che approfondiranno rispettivamente il lavoro con:</a:t>
            </a:r>
          </a:p>
          <a:p>
            <a:pPr marL="285750" lvl="0" indent="-285750">
              <a:buFont typeface="Arial" panose="020B0604020202020204" pitchFamily="34" charset="0"/>
              <a:buChar char="•"/>
            </a:pPr>
            <a:r>
              <a:rPr lang="it-IT">
                <a:solidFill>
                  <a:srgbClr val="002060"/>
                </a:solidFill>
                <a:latin typeface="Arial"/>
                <a:cs typeface="Arial"/>
              </a:rPr>
              <a:t>famiglie con </a:t>
            </a:r>
            <a:r>
              <a:rPr lang="it-IT" b="1">
                <a:solidFill>
                  <a:srgbClr val="002060"/>
                </a:solidFill>
                <a:latin typeface="Arial"/>
                <a:cs typeface="Arial"/>
              </a:rPr>
              <a:t>bambini</a:t>
            </a:r>
            <a:r>
              <a:rPr lang="it-IT">
                <a:solidFill>
                  <a:srgbClr val="002060"/>
                </a:solidFill>
                <a:latin typeface="Arial"/>
                <a:cs typeface="Arial"/>
              </a:rPr>
              <a:t> 0-3 e 4-11;</a:t>
            </a:r>
          </a:p>
          <a:p>
            <a:pPr marL="285750" lvl="0" indent="-285750">
              <a:buFont typeface="Arial" panose="020B0604020202020204" pitchFamily="34" charset="0"/>
              <a:buChar char="•"/>
            </a:pPr>
            <a:r>
              <a:rPr lang="it-IT">
                <a:solidFill>
                  <a:srgbClr val="002060"/>
                </a:solidFill>
                <a:latin typeface="Arial"/>
                <a:cs typeface="Arial"/>
              </a:rPr>
              <a:t>famiglie con </a:t>
            </a:r>
            <a:r>
              <a:rPr lang="it-IT" b="1">
                <a:solidFill>
                  <a:srgbClr val="002060"/>
                </a:solidFill>
                <a:latin typeface="Arial"/>
                <a:cs typeface="Arial"/>
              </a:rPr>
              <a:t>adolescenti</a:t>
            </a:r>
            <a:r>
              <a:rPr lang="it-IT">
                <a:solidFill>
                  <a:srgbClr val="002060"/>
                </a:solidFill>
                <a:latin typeface="Arial"/>
                <a:cs typeface="Arial"/>
              </a:rPr>
              <a:t>;</a:t>
            </a:r>
          </a:p>
          <a:p>
            <a:pPr marL="285750" lvl="0" indent="-285750">
              <a:buFont typeface="Arial" panose="020B0604020202020204" pitchFamily="34" charset="0"/>
              <a:buChar char="•"/>
            </a:pPr>
            <a:r>
              <a:rPr lang="it-IT">
                <a:solidFill>
                  <a:srgbClr val="002060"/>
                </a:solidFill>
                <a:latin typeface="Arial"/>
                <a:cs typeface="Arial"/>
              </a:rPr>
              <a:t>famiglie con minori con </a:t>
            </a:r>
            <a:r>
              <a:rPr lang="it-IT" b="1">
                <a:solidFill>
                  <a:srgbClr val="002060"/>
                </a:solidFill>
                <a:latin typeface="Arial"/>
                <a:cs typeface="Arial"/>
              </a:rPr>
              <a:t>disabilità</a:t>
            </a:r>
            <a:r>
              <a:rPr lang="it-IT">
                <a:solidFill>
                  <a:srgbClr val="002060"/>
                </a:solidFill>
                <a:latin typeface="Arial"/>
                <a:cs typeface="Arial"/>
              </a:rPr>
              <a:t> o con </a:t>
            </a:r>
            <a:r>
              <a:rPr lang="it-IT" b="1" i="1" err="1">
                <a:solidFill>
                  <a:srgbClr val="002060"/>
                </a:solidFill>
                <a:latin typeface="Arial"/>
                <a:cs typeface="Arial"/>
              </a:rPr>
              <a:t>young</a:t>
            </a:r>
            <a:r>
              <a:rPr lang="it-IT" i="1">
                <a:solidFill>
                  <a:srgbClr val="002060"/>
                </a:solidFill>
                <a:latin typeface="Arial"/>
                <a:cs typeface="Arial"/>
              </a:rPr>
              <a:t> </a:t>
            </a:r>
            <a:r>
              <a:rPr lang="it-IT" b="1" i="1">
                <a:solidFill>
                  <a:srgbClr val="002060"/>
                </a:solidFill>
                <a:latin typeface="Arial"/>
                <a:cs typeface="Arial"/>
              </a:rPr>
              <a:t>caregivers</a:t>
            </a:r>
            <a:r>
              <a:rPr lang="it-IT">
                <a:solidFill>
                  <a:srgbClr val="002060"/>
                </a:solidFill>
                <a:latin typeface="Arial"/>
                <a:cs typeface="Arial"/>
              </a:rPr>
              <a:t>;</a:t>
            </a:r>
          </a:p>
          <a:p>
            <a:pPr marL="285750" lvl="0" indent="-285750">
              <a:buFont typeface="Arial" panose="020B0604020202020204" pitchFamily="34" charset="0"/>
              <a:buChar char="•"/>
            </a:pPr>
            <a:r>
              <a:rPr lang="it-IT">
                <a:solidFill>
                  <a:srgbClr val="002060"/>
                </a:solidFill>
                <a:latin typeface="Arial"/>
                <a:cs typeface="Arial"/>
              </a:rPr>
              <a:t>famiglie con </a:t>
            </a:r>
            <a:r>
              <a:rPr lang="it-IT" b="1">
                <a:solidFill>
                  <a:srgbClr val="002060"/>
                </a:solidFill>
                <a:latin typeface="Arial"/>
                <a:cs typeface="Arial"/>
              </a:rPr>
              <a:t>background</a:t>
            </a:r>
            <a:r>
              <a:rPr lang="it-IT">
                <a:solidFill>
                  <a:srgbClr val="002060"/>
                </a:solidFill>
                <a:latin typeface="Arial"/>
                <a:cs typeface="Arial"/>
              </a:rPr>
              <a:t> </a:t>
            </a:r>
            <a:r>
              <a:rPr lang="it-IT" b="1">
                <a:solidFill>
                  <a:srgbClr val="002060"/>
                </a:solidFill>
                <a:latin typeface="Arial"/>
                <a:cs typeface="Arial"/>
              </a:rPr>
              <a:t>migratorio</a:t>
            </a:r>
            <a:r>
              <a:rPr lang="it-IT">
                <a:solidFill>
                  <a:srgbClr val="002060"/>
                </a:solidFill>
                <a:latin typeface="Arial"/>
                <a:cs typeface="Arial"/>
              </a:rPr>
              <a:t>;</a:t>
            </a:r>
          </a:p>
          <a:p>
            <a:pPr marL="285750" lvl="0" indent="-285750">
              <a:buFont typeface="Arial" panose="020B0604020202020204" pitchFamily="34" charset="0"/>
              <a:buChar char="•"/>
            </a:pPr>
            <a:r>
              <a:rPr lang="it-IT">
                <a:solidFill>
                  <a:srgbClr val="002060"/>
                </a:solidFill>
                <a:latin typeface="Arial"/>
                <a:cs typeface="Arial"/>
              </a:rPr>
              <a:t>famiglie in grave </a:t>
            </a:r>
            <a:r>
              <a:rPr lang="it-IT" b="1">
                <a:solidFill>
                  <a:srgbClr val="002060"/>
                </a:solidFill>
                <a:latin typeface="Arial"/>
                <a:cs typeface="Arial"/>
              </a:rPr>
              <a:t>marginalità</a:t>
            </a:r>
            <a:r>
              <a:rPr lang="it-IT">
                <a:solidFill>
                  <a:srgbClr val="002060"/>
                </a:solidFill>
                <a:latin typeface="Arial"/>
                <a:cs typeface="Arial"/>
              </a:rPr>
              <a:t>;</a:t>
            </a:r>
          </a:p>
          <a:p>
            <a:pPr marL="285750" lvl="0" indent="-285750">
              <a:buFont typeface="Arial" panose="020B0604020202020204" pitchFamily="34" charset="0"/>
              <a:buChar char="•"/>
            </a:pPr>
            <a:r>
              <a:rPr lang="it-IT">
                <a:solidFill>
                  <a:srgbClr val="002060"/>
                </a:solidFill>
                <a:latin typeface="Arial"/>
                <a:cs typeface="Arial"/>
              </a:rPr>
              <a:t>persone in grave </a:t>
            </a:r>
            <a:r>
              <a:rPr lang="it-IT" b="1">
                <a:solidFill>
                  <a:srgbClr val="002060"/>
                </a:solidFill>
                <a:latin typeface="Arial"/>
                <a:cs typeface="Arial"/>
              </a:rPr>
              <a:t>marginalità</a:t>
            </a:r>
            <a:r>
              <a:rPr lang="it-IT">
                <a:solidFill>
                  <a:srgbClr val="002060"/>
                </a:solidFill>
                <a:latin typeface="Arial"/>
                <a:cs typeface="Arial"/>
              </a:rPr>
              <a:t> e </a:t>
            </a:r>
            <a:r>
              <a:rPr lang="it-IT" b="1">
                <a:solidFill>
                  <a:srgbClr val="002060"/>
                </a:solidFill>
                <a:latin typeface="Arial"/>
                <a:cs typeface="Arial"/>
              </a:rPr>
              <a:t>persone</a:t>
            </a:r>
            <a:r>
              <a:rPr lang="it-IT">
                <a:solidFill>
                  <a:srgbClr val="002060"/>
                </a:solidFill>
                <a:latin typeface="Arial"/>
                <a:cs typeface="Arial"/>
              </a:rPr>
              <a:t> </a:t>
            </a:r>
            <a:r>
              <a:rPr lang="it-IT" b="1">
                <a:solidFill>
                  <a:srgbClr val="002060"/>
                </a:solidFill>
                <a:latin typeface="Arial"/>
                <a:cs typeface="Arial"/>
              </a:rPr>
              <a:t>senza</a:t>
            </a:r>
            <a:r>
              <a:rPr lang="it-IT">
                <a:solidFill>
                  <a:srgbClr val="002060"/>
                </a:solidFill>
                <a:latin typeface="Arial"/>
                <a:cs typeface="Arial"/>
              </a:rPr>
              <a:t> </a:t>
            </a:r>
            <a:r>
              <a:rPr lang="it-IT" b="1">
                <a:solidFill>
                  <a:srgbClr val="002060"/>
                </a:solidFill>
                <a:latin typeface="Arial"/>
                <a:cs typeface="Arial"/>
              </a:rPr>
              <a:t>dimora</a:t>
            </a:r>
            <a:r>
              <a:rPr lang="it-IT">
                <a:solidFill>
                  <a:srgbClr val="002060"/>
                </a:solidFill>
                <a:latin typeface="Arial"/>
                <a:cs typeface="Arial"/>
              </a:rPr>
              <a:t>;</a:t>
            </a:r>
          </a:p>
          <a:p>
            <a:pPr marL="285750" lvl="0" indent="-285750">
              <a:buFont typeface="Arial" panose="020B0604020202020204" pitchFamily="34" charset="0"/>
              <a:buChar char="•"/>
            </a:pPr>
            <a:r>
              <a:rPr lang="it-IT">
                <a:solidFill>
                  <a:srgbClr val="002060"/>
                </a:solidFill>
                <a:latin typeface="Arial"/>
                <a:cs typeface="Arial"/>
              </a:rPr>
              <a:t>metodi, tecniche e strumenti per il </a:t>
            </a:r>
            <a:r>
              <a:rPr lang="it-IT" b="1">
                <a:solidFill>
                  <a:srgbClr val="002060"/>
                </a:solidFill>
                <a:latin typeface="Arial"/>
                <a:cs typeface="Arial"/>
              </a:rPr>
              <a:t>lavoro</a:t>
            </a:r>
            <a:r>
              <a:rPr lang="it-IT">
                <a:solidFill>
                  <a:srgbClr val="002060"/>
                </a:solidFill>
                <a:latin typeface="Arial"/>
                <a:cs typeface="Arial"/>
              </a:rPr>
              <a:t> </a:t>
            </a:r>
            <a:r>
              <a:rPr lang="it-IT" b="1">
                <a:solidFill>
                  <a:srgbClr val="002060"/>
                </a:solidFill>
                <a:latin typeface="Arial"/>
                <a:cs typeface="Arial"/>
              </a:rPr>
              <a:t>di</a:t>
            </a:r>
            <a:r>
              <a:rPr lang="it-IT">
                <a:solidFill>
                  <a:srgbClr val="002060"/>
                </a:solidFill>
                <a:latin typeface="Arial"/>
                <a:cs typeface="Arial"/>
              </a:rPr>
              <a:t> </a:t>
            </a:r>
            <a:r>
              <a:rPr lang="it-IT" b="1">
                <a:solidFill>
                  <a:srgbClr val="002060"/>
                </a:solidFill>
                <a:latin typeface="Arial"/>
                <a:cs typeface="Arial"/>
              </a:rPr>
              <a:t>gruppo</a:t>
            </a:r>
            <a:r>
              <a:rPr lang="it-IT">
                <a:solidFill>
                  <a:srgbClr val="002060"/>
                </a:solidFill>
                <a:latin typeface="Arial"/>
                <a:cs typeface="Arial"/>
              </a:rPr>
              <a:t> e il </a:t>
            </a:r>
            <a:r>
              <a:rPr lang="it-IT" i="1">
                <a:solidFill>
                  <a:srgbClr val="002060"/>
                </a:solidFill>
                <a:latin typeface="Arial"/>
                <a:cs typeface="Arial"/>
              </a:rPr>
              <a:t>networking.</a:t>
            </a:r>
            <a:endParaRPr lang="it-IT">
              <a:solidFill>
                <a:srgbClr val="002060"/>
              </a:solidFill>
              <a:latin typeface="Arial"/>
              <a:cs typeface="Arial"/>
            </a:endParaRPr>
          </a:p>
          <a:p>
            <a:pPr marL="456565" lvl="1" fontAlgn="ctr"/>
            <a:endParaRPr lang="it-IT" sz="1800">
              <a:solidFill>
                <a:srgbClr val="002060"/>
              </a:solidFill>
              <a:latin typeface="Arial"/>
              <a:cs typeface="Arial"/>
            </a:endParaRPr>
          </a:p>
        </p:txBody>
      </p:sp>
      <p:sp>
        <p:nvSpPr>
          <p:cNvPr id="4" name="Segnaposto testo 2">
            <a:extLst>
              <a:ext uri="{FF2B5EF4-FFF2-40B4-BE49-F238E27FC236}">
                <a16:creationId xmlns:a16="http://schemas.microsoft.com/office/drawing/2014/main" id="{794C6027-E564-ACEA-16EC-E0365055E9A3}"/>
              </a:ext>
            </a:extLst>
          </p:cNvPr>
          <p:cNvSpPr>
            <a:spLocks noGrp="1"/>
          </p:cNvSpPr>
          <p:nvPr/>
        </p:nvSpPr>
        <p:spPr>
          <a:xfrm>
            <a:off x="515940" y="1773097"/>
            <a:ext cx="11160123" cy="32262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solidFill>
                  <a:srgbClr val="002060"/>
                </a:solidFill>
                <a:latin typeface="Arial"/>
                <a:cs typeface="Arial"/>
              </a:rPr>
              <a:t>Modulo 4 Laboratori e project work</a:t>
            </a:r>
            <a:endParaRPr lang="it-IT">
              <a:solidFill>
                <a:srgbClr val="002060"/>
              </a:solidFill>
            </a:endParaRPr>
          </a:p>
        </p:txBody>
      </p:sp>
      <p:sp>
        <p:nvSpPr>
          <p:cNvPr id="5" name="Titolo 4">
            <a:extLst>
              <a:ext uri="{FF2B5EF4-FFF2-40B4-BE49-F238E27FC236}">
                <a16:creationId xmlns:a16="http://schemas.microsoft.com/office/drawing/2014/main" id="{7DE64045-CEB7-A8AC-09A1-25F298689897}"/>
              </a:ext>
            </a:extLst>
          </p:cNvPr>
          <p:cNvSpPr>
            <a:spLocks noGrp="1"/>
          </p:cNvSpPr>
          <p:nvPr/>
        </p:nvSpPr>
        <p:spPr>
          <a:xfrm>
            <a:off x="7058365" y="919308"/>
            <a:ext cx="4616861"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DIDATTICA</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2585F04A-E68D-8221-7659-FB08DF73DE04}"/>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24CA0621-6C24-DB85-2B02-193C43CB2EF6}"/>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094205DF-AB3C-FC50-C2C1-20CB94FFA638}"/>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38598103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D22F8-CC68-B86F-7084-64045761DA19}"/>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65EEBB57-0213-B581-F851-8B73DF572B5B}"/>
              </a:ext>
            </a:extLst>
          </p:cNvPr>
          <p:cNvSpPr>
            <a:spLocks noGrp="1"/>
          </p:cNvSpPr>
          <p:nvPr/>
        </p:nvSpPr>
        <p:spPr>
          <a:xfrm>
            <a:off x="515940" y="2229533"/>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solidFill>
                  <a:srgbClr val="002060"/>
                </a:solidFill>
                <a:latin typeface="Arial"/>
                <a:cs typeface="Arial"/>
              </a:rPr>
              <a:t>Il </a:t>
            </a:r>
            <a:r>
              <a:rPr lang="it-IT" b="1">
                <a:solidFill>
                  <a:srgbClr val="002060"/>
                </a:solidFill>
                <a:latin typeface="Arial"/>
                <a:cs typeface="Arial"/>
              </a:rPr>
              <a:t>project work finale</a:t>
            </a:r>
            <a:r>
              <a:rPr lang="it-IT">
                <a:solidFill>
                  <a:srgbClr val="002060"/>
                </a:solidFill>
                <a:latin typeface="Arial"/>
                <a:cs typeface="Arial"/>
              </a:rPr>
              <a:t>, da realizzarsi individualmente o in piccoli gruppi, prevede la </a:t>
            </a:r>
            <a:r>
              <a:rPr lang="it-IT" b="1">
                <a:solidFill>
                  <a:srgbClr val="002060"/>
                </a:solidFill>
                <a:latin typeface="Arial"/>
                <a:cs typeface="Arial"/>
              </a:rPr>
              <a:t>progettazione e valutazione di un intervento di presa in carico integrata</a:t>
            </a:r>
            <a:r>
              <a:rPr lang="it-IT">
                <a:solidFill>
                  <a:srgbClr val="002060"/>
                </a:solidFill>
                <a:latin typeface="Arial"/>
                <a:cs typeface="Arial"/>
              </a:rPr>
              <a:t>, a partire da casi reali o simulati, con riferimento al contesto operativo di appartenenza del partecipante. </a:t>
            </a:r>
          </a:p>
          <a:p>
            <a:r>
              <a:rPr lang="it-IT">
                <a:solidFill>
                  <a:srgbClr val="002060"/>
                </a:solidFill>
                <a:latin typeface="Arial"/>
                <a:cs typeface="Arial"/>
              </a:rPr>
              <a:t>L’elaborato dovrà dimostrare la capacità di applicare strumenti e conoscenze acquisiti nel Master, con particolare attenzione all’interdisciplinarità e al lavoro in EM e sarà strutturato in modo da evidenziare due dimensioni:</a:t>
            </a:r>
          </a:p>
          <a:p>
            <a:pPr marL="285750" lvl="0" indent="-285750">
              <a:buFont typeface="Arial" panose="020B0604020202020204" pitchFamily="34" charset="0"/>
              <a:buChar char="•"/>
            </a:pPr>
            <a:r>
              <a:rPr lang="it-IT">
                <a:solidFill>
                  <a:srgbClr val="002060"/>
                </a:solidFill>
                <a:latin typeface="Arial"/>
                <a:cs typeface="Arial"/>
              </a:rPr>
              <a:t>l’</a:t>
            </a:r>
            <a:r>
              <a:rPr lang="it-IT" b="1">
                <a:solidFill>
                  <a:srgbClr val="002060"/>
                </a:solidFill>
                <a:latin typeface="Arial"/>
                <a:cs typeface="Arial"/>
              </a:rPr>
              <a:t>azione trasformativa e di ricerca-azione</a:t>
            </a:r>
            <a:r>
              <a:rPr lang="it-IT">
                <a:solidFill>
                  <a:srgbClr val="002060"/>
                </a:solidFill>
                <a:latin typeface="Arial"/>
                <a:cs typeface="Arial"/>
              </a:rPr>
              <a:t>, come capacità di generare intenzionalmente cambiamento nei contesti e nelle pratiche di lavoro grazie all’osservazione riflessiva;</a:t>
            </a:r>
          </a:p>
          <a:p>
            <a:pPr marL="285750" lvl="0" indent="-285750">
              <a:buFont typeface="Arial" panose="020B0604020202020204" pitchFamily="34" charset="0"/>
              <a:buChar char="•"/>
            </a:pPr>
            <a:r>
              <a:rPr lang="it-IT">
                <a:solidFill>
                  <a:srgbClr val="002060"/>
                </a:solidFill>
                <a:latin typeface="Arial"/>
                <a:cs typeface="Arial"/>
              </a:rPr>
              <a:t>l’</a:t>
            </a:r>
            <a:r>
              <a:rPr lang="it-IT" b="1">
                <a:solidFill>
                  <a:srgbClr val="002060"/>
                </a:solidFill>
                <a:latin typeface="Arial"/>
                <a:cs typeface="Arial"/>
              </a:rPr>
              <a:t>innovazione</a:t>
            </a:r>
            <a:r>
              <a:rPr lang="it-IT">
                <a:solidFill>
                  <a:srgbClr val="002060"/>
                </a:solidFill>
                <a:latin typeface="Arial"/>
                <a:cs typeface="Arial"/>
              </a:rPr>
              <a:t>, sia nei contenuti sia nelle modalità relazionali e organizzative adottate.</a:t>
            </a:r>
          </a:p>
          <a:p>
            <a:r>
              <a:rPr lang="it-IT">
                <a:solidFill>
                  <a:srgbClr val="002060"/>
                </a:solidFill>
                <a:latin typeface="Arial"/>
                <a:cs typeface="Arial"/>
              </a:rPr>
              <a:t>Una sezione dell’elaborato sarà dedicata alla </a:t>
            </a:r>
            <a:r>
              <a:rPr lang="it-IT" b="1">
                <a:solidFill>
                  <a:srgbClr val="002060"/>
                </a:solidFill>
                <a:latin typeface="Arial"/>
                <a:cs typeface="Arial"/>
              </a:rPr>
              <a:t>riflessione personale sugli apprendimenti e sulle trasformazioni</a:t>
            </a:r>
            <a:r>
              <a:rPr lang="it-IT">
                <a:solidFill>
                  <a:srgbClr val="002060"/>
                </a:solidFill>
                <a:latin typeface="Arial"/>
                <a:cs typeface="Arial"/>
              </a:rPr>
              <a:t> maturate nel corso del Master: nuovi saperi acquisiti, cambiamenti nell’approccio relazionale professionale (partecipazione e side by side), sia nella relazione con le persone, sia all’interno delle EM. </a:t>
            </a:r>
          </a:p>
          <a:p>
            <a:r>
              <a:rPr lang="it-IT">
                <a:solidFill>
                  <a:srgbClr val="002060"/>
                </a:solidFill>
                <a:latin typeface="Arial"/>
                <a:cs typeface="Arial"/>
              </a:rPr>
              <a:t>Ogni partecipante sarà accompagnato da un </a:t>
            </a:r>
            <a:r>
              <a:rPr lang="it-IT" b="1">
                <a:solidFill>
                  <a:srgbClr val="002060"/>
                </a:solidFill>
                <a:latin typeface="Arial"/>
                <a:cs typeface="Arial"/>
              </a:rPr>
              <a:t>tutor didattico</a:t>
            </a:r>
            <a:r>
              <a:rPr lang="it-IT">
                <a:solidFill>
                  <a:srgbClr val="002060"/>
                </a:solidFill>
                <a:latin typeface="Arial"/>
                <a:cs typeface="Arial"/>
              </a:rPr>
              <a:t>, che offrirà supporto durante l’elaborazione del lavoro. Una </a:t>
            </a:r>
            <a:r>
              <a:rPr lang="it-IT" b="1">
                <a:solidFill>
                  <a:srgbClr val="002060"/>
                </a:solidFill>
                <a:latin typeface="Arial"/>
                <a:cs typeface="Arial"/>
              </a:rPr>
              <a:t>guida strutturata</a:t>
            </a:r>
            <a:r>
              <a:rPr lang="it-IT">
                <a:solidFill>
                  <a:srgbClr val="002060"/>
                </a:solidFill>
                <a:latin typeface="Arial"/>
                <a:cs typeface="Arial"/>
              </a:rPr>
              <a:t> sarà fornita per garantire coerenza e orientamento nella stesura dell’elaborato.</a:t>
            </a:r>
          </a:p>
          <a:p>
            <a:endParaRPr lang="it-IT">
              <a:solidFill>
                <a:srgbClr val="002060"/>
              </a:solidFill>
            </a:endParaRPr>
          </a:p>
          <a:p>
            <a:r>
              <a:rPr lang="it-IT">
                <a:solidFill>
                  <a:srgbClr val="002060"/>
                </a:solidFill>
                <a:latin typeface="Arial"/>
                <a:cs typeface="Arial"/>
              </a:rPr>
              <a:t>Il project work costituirà l’oggetto della </a:t>
            </a:r>
            <a:r>
              <a:rPr lang="it-IT" b="1">
                <a:solidFill>
                  <a:srgbClr val="002060"/>
                </a:solidFill>
                <a:latin typeface="Arial"/>
                <a:cs typeface="Arial"/>
              </a:rPr>
              <a:t>discussione nella prova finale</a:t>
            </a:r>
            <a:r>
              <a:rPr lang="it-IT">
                <a:solidFill>
                  <a:srgbClr val="002060"/>
                </a:solidFill>
                <a:latin typeface="Arial"/>
                <a:cs typeface="Arial"/>
              </a:rPr>
              <a:t>, momento conclusivo del percorso formativo.</a:t>
            </a:r>
            <a:endParaRPr lang="it-IT" sz="2000">
              <a:solidFill>
                <a:srgbClr val="002060"/>
              </a:solidFill>
              <a:latin typeface="Arial"/>
              <a:cs typeface="Arial"/>
            </a:endParaRPr>
          </a:p>
        </p:txBody>
      </p:sp>
      <p:sp>
        <p:nvSpPr>
          <p:cNvPr id="4" name="Segnaposto testo 2">
            <a:extLst>
              <a:ext uri="{FF2B5EF4-FFF2-40B4-BE49-F238E27FC236}">
                <a16:creationId xmlns:a16="http://schemas.microsoft.com/office/drawing/2014/main" id="{94B641C2-415F-4FAF-26A7-09F2634AC0D8}"/>
              </a:ext>
            </a:extLst>
          </p:cNvPr>
          <p:cNvSpPr>
            <a:spLocks noGrp="1"/>
          </p:cNvSpPr>
          <p:nvPr/>
        </p:nvSpPr>
        <p:spPr>
          <a:xfrm>
            <a:off x="515940" y="1773097"/>
            <a:ext cx="11160123" cy="32262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b="1"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r>
              <a:rPr lang="it-IT">
                <a:solidFill>
                  <a:srgbClr val="002060"/>
                </a:solidFill>
                <a:latin typeface="Arial"/>
                <a:cs typeface="Arial"/>
              </a:rPr>
              <a:t>Modulo 4 Project work</a:t>
            </a:r>
            <a:endParaRPr lang="it-IT">
              <a:solidFill>
                <a:srgbClr val="002060"/>
              </a:solidFill>
            </a:endParaRPr>
          </a:p>
        </p:txBody>
      </p:sp>
      <p:sp>
        <p:nvSpPr>
          <p:cNvPr id="5" name="Titolo 4">
            <a:extLst>
              <a:ext uri="{FF2B5EF4-FFF2-40B4-BE49-F238E27FC236}">
                <a16:creationId xmlns:a16="http://schemas.microsoft.com/office/drawing/2014/main" id="{F3A7B804-6C10-07B8-03DA-A909CB88F63D}"/>
              </a:ext>
            </a:extLst>
          </p:cNvPr>
          <p:cNvSpPr>
            <a:spLocks noGrp="1"/>
          </p:cNvSpPr>
          <p:nvPr/>
        </p:nvSpPr>
        <p:spPr>
          <a:xfrm>
            <a:off x="7058365" y="919308"/>
            <a:ext cx="4616861"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DIDATTICA</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48589200-C103-DA84-F037-25F919A8EEF5}"/>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64A88615-9661-3526-BAFE-42944464626B}"/>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703F519E-3020-0EC1-99FD-74296298830C}"/>
              </a:ext>
            </a:extLst>
          </p:cNvPr>
          <p:cNvSpPr txBox="1"/>
          <p:nvPr/>
        </p:nvSpPr>
        <p:spPr>
          <a:xfrm>
            <a:off x="515940" y="6559149"/>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2121643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C5E39-1932-9ED0-AAFF-A8E9A1A5A779}"/>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AA4B1CF1-E7EF-58DA-C1A0-EB0B4C89FECB}"/>
              </a:ext>
            </a:extLst>
          </p:cNvPr>
          <p:cNvSpPr>
            <a:spLocks noGrp="1"/>
          </p:cNvSpPr>
          <p:nvPr/>
        </p:nvSpPr>
        <p:spPr>
          <a:xfrm>
            <a:off x="515103" y="1635173"/>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indent="-285750">
              <a:buFont typeface="Wingdings" panose="05000000000000000000" pitchFamily="2" charset="2"/>
              <a:buChar char="Ø"/>
            </a:pPr>
            <a:r>
              <a:rPr lang="it-IT">
                <a:solidFill>
                  <a:srgbClr val="002060"/>
                </a:solidFill>
                <a:latin typeface="Arial"/>
                <a:cs typeface="Arial"/>
              </a:rPr>
              <a:t>approccio </a:t>
            </a:r>
            <a:r>
              <a:rPr lang="it-IT" b="1">
                <a:solidFill>
                  <a:srgbClr val="002060"/>
                </a:solidFill>
                <a:latin typeface="Arial"/>
                <a:cs typeface="Arial"/>
              </a:rPr>
              <a:t>interdisciplinare ed esperienziale </a:t>
            </a:r>
            <a:r>
              <a:rPr lang="it-IT" b="1">
                <a:solidFill>
                  <a:srgbClr val="002060"/>
                </a:solidFill>
                <a:latin typeface="Arial"/>
                <a:cs typeface="Arial"/>
                <a:sym typeface="Wingdings" panose="05000000000000000000" pitchFamily="2" charset="2"/>
              </a:rPr>
              <a:t></a:t>
            </a:r>
            <a:r>
              <a:rPr lang="it-IT">
                <a:solidFill>
                  <a:srgbClr val="002060"/>
                </a:solidFill>
                <a:latin typeface="Arial"/>
                <a:cs typeface="Arial"/>
              </a:rPr>
              <a:t> promuovere lungo tutto il percorso la coerenza tra metodo e contenuto.</a:t>
            </a:r>
          </a:p>
          <a:p>
            <a:pPr marL="285750" indent="-285750">
              <a:buFont typeface="Wingdings" panose="05000000000000000000" pitchFamily="2" charset="2"/>
              <a:buChar char="Ø"/>
            </a:pPr>
            <a:r>
              <a:rPr lang="it-IT">
                <a:solidFill>
                  <a:srgbClr val="002060"/>
                </a:solidFill>
                <a:latin typeface="Arial"/>
                <a:cs typeface="Arial"/>
              </a:rPr>
              <a:t>approccio </a:t>
            </a:r>
            <a:r>
              <a:rPr lang="it-IT" b="1">
                <a:solidFill>
                  <a:srgbClr val="002060"/>
                </a:solidFill>
                <a:latin typeface="Arial"/>
                <a:cs typeface="Arial"/>
              </a:rPr>
              <a:t>all’apprendimento di tipo partecipativo</a:t>
            </a:r>
            <a:r>
              <a:rPr lang="it-IT">
                <a:solidFill>
                  <a:srgbClr val="002060"/>
                </a:solidFill>
                <a:latin typeface="Arial"/>
                <a:cs typeface="Arial"/>
              </a:rPr>
              <a:t>, trasformativo ed esperienziale in linea con quanto previsto dal metodo della Valutazione Partecipativa e Trasformativa</a:t>
            </a:r>
          </a:p>
          <a:p>
            <a:pPr marL="285750" indent="-285750">
              <a:buFont typeface="Wingdings" panose="05000000000000000000" pitchFamily="2" charset="2"/>
              <a:buChar char="Ø"/>
            </a:pPr>
            <a:r>
              <a:rPr lang="it-IT">
                <a:solidFill>
                  <a:srgbClr val="002060"/>
                </a:solidFill>
                <a:latin typeface="Arial"/>
                <a:cs typeface="Arial"/>
              </a:rPr>
              <a:t>Integrare l’insegnamento frontale con parti di coinvolgimento attivo dei partecipanti, ispirate allo </a:t>
            </a:r>
            <a:r>
              <a:rPr lang="it-IT" b="1">
                <a:solidFill>
                  <a:srgbClr val="002060"/>
                </a:solidFill>
                <a:latin typeface="Arial"/>
                <a:cs typeface="Arial"/>
              </a:rPr>
              <a:t>scambio tra formatori e operatori </a:t>
            </a:r>
            <a:r>
              <a:rPr lang="it-IT">
                <a:solidFill>
                  <a:srgbClr val="002060"/>
                </a:solidFill>
                <a:latin typeface="Arial"/>
                <a:cs typeface="Arial"/>
              </a:rPr>
              <a:t>in cui la facilitazione delle sessioni formative può modellare gli operatori sia rispetto al loro lavoro in équipe sia rispetto al loro intervento, individuale o in gruppo, con bambini, adolescenti, genitori, adulti, famiglie. </a:t>
            </a:r>
          </a:p>
          <a:p>
            <a:pPr marL="285750" lvl="0" indent="-285750">
              <a:buFont typeface="Wingdings" panose="05000000000000000000" pitchFamily="2" charset="2"/>
              <a:buChar char="Ø"/>
            </a:pPr>
            <a:r>
              <a:rPr lang="it-IT">
                <a:solidFill>
                  <a:srgbClr val="002060"/>
                </a:solidFill>
                <a:latin typeface="Arial"/>
                <a:cs typeface="Arial"/>
              </a:rPr>
              <a:t>accompagnare i partecipanti in un’</a:t>
            </a:r>
            <a:r>
              <a:rPr lang="it-IT" b="1">
                <a:solidFill>
                  <a:srgbClr val="002060"/>
                </a:solidFill>
                <a:latin typeface="Arial"/>
                <a:cs typeface="Arial"/>
              </a:rPr>
              <a:t>esperienza in gruppo</a:t>
            </a:r>
            <a:r>
              <a:rPr lang="it-IT">
                <a:solidFill>
                  <a:srgbClr val="002060"/>
                </a:solidFill>
                <a:latin typeface="Arial"/>
                <a:cs typeface="Arial"/>
              </a:rPr>
              <a:t> che attraverso la partecipazione promuove l’apprendimento e considera lo </a:t>
            </a:r>
            <a:r>
              <a:rPr lang="it-IT" b="1">
                <a:solidFill>
                  <a:srgbClr val="002060"/>
                </a:solidFill>
                <a:latin typeface="Arial"/>
                <a:cs typeface="Arial"/>
              </a:rPr>
              <a:t>scambio interprofessionale</a:t>
            </a:r>
            <a:r>
              <a:rPr lang="it-IT">
                <a:solidFill>
                  <a:srgbClr val="002060"/>
                </a:solidFill>
                <a:latin typeface="Arial"/>
                <a:cs typeface="Arial"/>
              </a:rPr>
              <a:t> come un fattore di promozione del benessere degli stessi operatori;</a:t>
            </a:r>
          </a:p>
          <a:p>
            <a:pPr marL="285750" lvl="0" indent="-285750">
              <a:buFont typeface="Wingdings" panose="05000000000000000000" pitchFamily="2" charset="2"/>
              <a:buChar char="Ø"/>
            </a:pPr>
            <a:r>
              <a:rPr lang="it-IT">
                <a:solidFill>
                  <a:srgbClr val="002060"/>
                </a:solidFill>
                <a:latin typeface="Arial"/>
                <a:cs typeface="Arial"/>
              </a:rPr>
              <a:t>favorire la costruzione di una </a:t>
            </a:r>
            <a:r>
              <a:rPr lang="it-IT" b="1">
                <a:solidFill>
                  <a:srgbClr val="002060"/>
                </a:solidFill>
                <a:latin typeface="Arial"/>
                <a:cs typeface="Arial"/>
              </a:rPr>
              <a:t>comunità di pratiche </a:t>
            </a:r>
            <a:r>
              <a:rPr lang="it-IT">
                <a:solidFill>
                  <a:srgbClr val="002060"/>
                </a:solidFill>
                <a:latin typeface="Arial"/>
                <a:cs typeface="Arial"/>
              </a:rPr>
              <a:t>fra i professionisti, che possa proseguire anche dopo la conclusione del percorso formativo;</a:t>
            </a:r>
          </a:p>
          <a:p>
            <a:pPr marL="285750" lvl="0" indent="-285750">
              <a:buFont typeface="Wingdings" panose="05000000000000000000" pitchFamily="2" charset="2"/>
              <a:buChar char="Ø"/>
            </a:pPr>
            <a:r>
              <a:rPr lang="it-IT" b="1">
                <a:solidFill>
                  <a:srgbClr val="002060"/>
                </a:solidFill>
                <a:latin typeface="Arial"/>
                <a:cs typeface="Arial"/>
              </a:rPr>
              <a:t>personalizzazione</a:t>
            </a:r>
            <a:r>
              <a:rPr lang="it-IT">
                <a:solidFill>
                  <a:srgbClr val="002060"/>
                </a:solidFill>
                <a:latin typeface="Arial"/>
                <a:cs typeface="Arial"/>
              </a:rPr>
              <a:t> del percorso formativo offrendo la possibilità ai partecipanti di scegliere alcune tematiche di approfondimento nell’ambito di una pluralità di attività laboratoriali.</a:t>
            </a:r>
          </a:p>
          <a:p>
            <a:pPr lvl="0"/>
            <a:endParaRPr lang="it-IT">
              <a:solidFill>
                <a:srgbClr val="002060"/>
              </a:solidFill>
            </a:endParaRPr>
          </a:p>
        </p:txBody>
      </p:sp>
      <p:sp>
        <p:nvSpPr>
          <p:cNvPr id="5" name="Titolo 4">
            <a:extLst>
              <a:ext uri="{FF2B5EF4-FFF2-40B4-BE49-F238E27FC236}">
                <a16:creationId xmlns:a16="http://schemas.microsoft.com/office/drawing/2014/main" id="{3B20E518-227F-EC77-9C4A-759A36E4E18F}"/>
              </a:ext>
            </a:extLst>
          </p:cNvPr>
          <p:cNvSpPr>
            <a:spLocks noGrp="1"/>
          </p:cNvSpPr>
          <p:nvPr/>
        </p:nvSpPr>
        <p:spPr>
          <a:xfrm>
            <a:off x="7058365" y="919308"/>
            <a:ext cx="4616861"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Le metodologie</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D5B67B48-9049-D426-2ED8-F6E87E11D4E7}"/>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141BCF27-D159-2EFC-353D-D688E1791D84}"/>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E84CD07C-C471-2065-570A-B73381A228AF}"/>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2518420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E6435-34CD-8C5B-91F5-411B7383A911}"/>
            </a:ext>
          </a:extLst>
        </p:cNvPr>
        <p:cNvGrpSpPr/>
        <p:nvPr/>
      </p:nvGrpSpPr>
      <p:grpSpPr>
        <a:xfrm>
          <a:off x="0" y="0"/>
          <a:ext cx="0" cy="0"/>
          <a:chOff x="0" y="0"/>
          <a:chExt cx="0" cy="0"/>
        </a:xfrm>
      </p:grpSpPr>
      <p:sp>
        <p:nvSpPr>
          <p:cNvPr id="3" name="Segnaposto testo 1">
            <a:extLst>
              <a:ext uri="{FF2B5EF4-FFF2-40B4-BE49-F238E27FC236}">
                <a16:creationId xmlns:a16="http://schemas.microsoft.com/office/drawing/2014/main" id="{12E6C92C-1A67-E7E7-E060-FEC864B1D920}"/>
              </a:ext>
            </a:extLst>
          </p:cNvPr>
          <p:cNvSpPr>
            <a:spLocks noGrp="1"/>
          </p:cNvSpPr>
          <p:nvPr/>
        </p:nvSpPr>
        <p:spPr>
          <a:xfrm>
            <a:off x="515103" y="1635173"/>
            <a:ext cx="11160123" cy="3795971"/>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7" indent="0" algn="l" defTabSz="914373" rtl="0" eaLnBrk="1" latinLnBrk="0" hangingPunct="1">
              <a:lnSpc>
                <a:spcPct val="90000"/>
              </a:lnSpc>
              <a:spcBef>
                <a:spcPts val="500"/>
              </a:spcBef>
              <a:buFont typeface="Arial" panose="020B0604020202020204" pitchFamily="34" charset="0"/>
              <a:buNone/>
              <a:defRPr sz="1401" kern="1200">
                <a:solidFill>
                  <a:schemeClr val="tx1"/>
                </a:solidFill>
                <a:latin typeface="+mn-lt"/>
                <a:ea typeface="+mn-ea"/>
                <a:cs typeface="+mn-cs"/>
              </a:defRPr>
            </a:lvl2pPr>
            <a:lvl3pPr marL="914373" indent="0" algn="l" defTabSz="914373"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0"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4pPr>
            <a:lvl5pPr marL="182874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5pPr>
            <a:lvl6pPr marL="228593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6pPr>
            <a:lvl7pPr marL="2743119"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7pPr>
            <a:lvl8pPr marL="3200306"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8pPr>
            <a:lvl9pPr marL="3657493" indent="0" algn="l" defTabSz="914373" rtl="0" eaLnBrk="1" latinLnBrk="0" hangingPunct="1">
              <a:lnSpc>
                <a:spcPct val="90000"/>
              </a:lnSpc>
              <a:spcBef>
                <a:spcPts val="500"/>
              </a:spcBef>
              <a:buFont typeface="Arial" panose="020B0604020202020204" pitchFamily="34" charset="0"/>
              <a:buNone/>
              <a:defRPr sz="1001" kern="1200">
                <a:solidFill>
                  <a:schemeClr val="tx1"/>
                </a:solidFill>
                <a:latin typeface="+mn-lt"/>
                <a:ea typeface="+mn-ea"/>
                <a:cs typeface="+mn-cs"/>
              </a:defRPr>
            </a:lvl9pPr>
          </a:lstStyle>
          <a:p>
            <a:pPr marL="285750" lvl="0" indent="-285750">
              <a:buFont typeface="Arial" panose="020B0604020202020204" pitchFamily="34" charset="0"/>
              <a:buChar char="•"/>
            </a:pPr>
            <a:r>
              <a:rPr lang="it-IT">
                <a:solidFill>
                  <a:srgbClr val="002060"/>
                </a:solidFill>
                <a:latin typeface="Arial"/>
                <a:cs typeface="Arial"/>
              </a:rPr>
              <a:t>utilizzo di </a:t>
            </a:r>
            <a:r>
              <a:rPr lang="it-IT" b="1">
                <a:solidFill>
                  <a:srgbClr val="002060"/>
                </a:solidFill>
                <a:latin typeface="Arial"/>
                <a:cs typeface="Arial"/>
              </a:rPr>
              <a:t>metodi attivi e intermodali </a:t>
            </a:r>
            <a:r>
              <a:rPr lang="it-IT">
                <a:solidFill>
                  <a:srgbClr val="002060"/>
                </a:solidFill>
                <a:latin typeface="Arial"/>
                <a:cs typeface="Arial"/>
              </a:rPr>
              <a:t>(analisi di casi, </a:t>
            </a:r>
            <a:r>
              <a:rPr lang="it-IT" err="1">
                <a:solidFill>
                  <a:srgbClr val="002060"/>
                </a:solidFill>
                <a:latin typeface="Arial"/>
                <a:cs typeface="Arial"/>
              </a:rPr>
              <a:t>role</a:t>
            </a:r>
            <a:r>
              <a:rPr lang="it-IT">
                <a:solidFill>
                  <a:srgbClr val="002060"/>
                </a:solidFill>
                <a:latin typeface="Arial"/>
                <a:cs typeface="Arial"/>
              </a:rPr>
              <a:t> play, simulazioni) finalizzati sia a sperimentare nuove competenze e gli strumenti operativi presentati, sia a promuovere la </a:t>
            </a:r>
            <a:r>
              <a:rPr lang="it-IT" b="1">
                <a:solidFill>
                  <a:srgbClr val="002060"/>
                </a:solidFill>
                <a:latin typeface="Arial"/>
                <a:cs typeface="Arial"/>
              </a:rPr>
              <a:t>creatività</a:t>
            </a:r>
            <a:r>
              <a:rPr lang="it-IT">
                <a:solidFill>
                  <a:srgbClr val="002060"/>
                </a:solidFill>
                <a:latin typeface="Arial"/>
                <a:cs typeface="Arial"/>
              </a:rPr>
              <a:t> nel lavoro in équipe;</a:t>
            </a:r>
          </a:p>
          <a:p>
            <a:pPr marL="285750" lvl="0" indent="-285750">
              <a:buFont typeface="Arial" panose="020B0604020202020204" pitchFamily="34" charset="0"/>
              <a:buChar char="•"/>
            </a:pPr>
            <a:r>
              <a:rPr lang="it-IT">
                <a:solidFill>
                  <a:srgbClr val="002060"/>
                </a:solidFill>
                <a:latin typeface="Arial"/>
                <a:cs typeface="Arial"/>
              </a:rPr>
              <a:t>didattica </a:t>
            </a:r>
            <a:r>
              <a:rPr lang="it-IT" b="1">
                <a:solidFill>
                  <a:srgbClr val="002060"/>
                </a:solidFill>
                <a:latin typeface="Arial"/>
                <a:cs typeface="Arial"/>
              </a:rPr>
              <a:t>basata su problemi e situazioni reali</a:t>
            </a:r>
            <a:r>
              <a:rPr lang="it-IT">
                <a:solidFill>
                  <a:srgbClr val="002060"/>
                </a:solidFill>
                <a:latin typeface="Arial"/>
                <a:cs typeface="Arial"/>
              </a:rPr>
              <a:t> tratti dal contesto lavorativo dei partecipanti;</a:t>
            </a:r>
          </a:p>
          <a:p>
            <a:pPr marL="285750" lvl="0" indent="-285750">
              <a:buFont typeface="Arial" panose="020B0604020202020204" pitchFamily="34" charset="0"/>
              <a:buChar char="•"/>
            </a:pPr>
            <a:r>
              <a:rPr lang="it-IT" b="1">
                <a:solidFill>
                  <a:srgbClr val="002060"/>
                </a:solidFill>
                <a:latin typeface="Arial"/>
                <a:cs typeface="Arial"/>
              </a:rPr>
              <a:t>integrazione tra sapere teorico e pratico</a:t>
            </a:r>
            <a:r>
              <a:rPr lang="it-IT">
                <a:solidFill>
                  <a:srgbClr val="002060"/>
                </a:solidFill>
                <a:latin typeface="Arial"/>
                <a:cs typeface="Arial"/>
              </a:rPr>
              <a:t> attraverso il continuo rimando tra contenuti teorici, spere pratico e le prassi di lavoro nei servizi;</a:t>
            </a:r>
          </a:p>
          <a:p>
            <a:pPr marL="285750" lvl="0" indent="-285750">
              <a:buFont typeface="Arial" panose="020B0604020202020204" pitchFamily="34" charset="0"/>
              <a:buChar char="•"/>
            </a:pPr>
            <a:r>
              <a:rPr lang="it-IT">
                <a:solidFill>
                  <a:srgbClr val="002060"/>
                </a:solidFill>
                <a:latin typeface="Arial"/>
                <a:cs typeface="Arial"/>
              </a:rPr>
              <a:t>allestimento di spazi di</a:t>
            </a:r>
            <a:r>
              <a:rPr lang="it-IT" b="1">
                <a:solidFill>
                  <a:srgbClr val="002060"/>
                </a:solidFill>
                <a:latin typeface="Arial"/>
                <a:cs typeface="Arial"/>
              </a:rPr>
              <a:t> riflessività condivisa,</a:t>
            </a:r>
            <a:r>
              <a:rPr lang="it-IT">
                <a:solidFill>
                  <a:srgbClr val="002060"/>
                </a:solidFill>
                <a:latin typeface="Arial"/>
                <a:cs typeface="Arial"/>
              </a:rPr>
              <a:t> tramite sessioni di gruppo con facilitatore;</a:t>
            </a:r>
          </a:p>
          <a:p>
            <a:pPr marL="285750" lvl="0" indent="-285750">
              <a:buFont typeface="Arial" panose="020B0604020202020204" pitchFamily="34" charset="0"/>
              <a:buChar char="•"/>
            </a:pPr>
            <a:r>
              <a:rPr lang="it-IT">
                <a:solidFill>
                  <a:srgbClr val="002060"/>
                </a:solidFill>
                <a:latin typeface="Arial"/>
                <a:cs typeface="Arial"/>
              </a:rPr>
              <a:t>utilizzo di </a:t>
            </a:r>
            <a:r>
              <a:rPr lang="it-IT" b="1">
                <a:solidFill>
                  <a:srgbClr val="002060"/>
                </a:solidFill>
                <a:latin typeface="Arial"/>
                <a:cs typeface="Arial"/>
              </a:rPr>
              <a:t>strumenti digitali</a:t>
            </a:r>
            <a:r>
              <a:rPr lang="it-IT">
                <a:solidFill>
                  <a:srgbClr val="002060"/>
                </a:solidFill>
                <a:latin typeface="Arial"/>
                <a:cs typeface="Arial"/>
              </a:rPr>
              <a:t> e ambienti online per la condivisione e il confronto professionale;</a:t>
            </a:r>
          </a:p>
          <a:p>
            <a:pPr marL="285750" lvl="0" indent="-285750">
              <a:buFont typeface="Arial" panose="020B0604020202020204" pitchFamily="34" charset="0"/>
              <a:buChar char="•"/>
            </a:pPr>
            <a:r>
              <a:rPr lang="it-IT" b="1">
                <a:solidFill>
                  <a:srgbClr val="002060"/>
                </a:solidFill>
                <a:latin typeface="Arial"/>
                <a:cs typeface="Arial"/>
              </a:rPr>
              <a:t>valorizzazione delle competenze pregresse</a:t>
            </a:r>
            <a:r>
              <a:rPr lang="it-IT">
                <a:solidFill>
                  <a:srgbClr val="002060"/>
                </a:solidFill>
                <a:latin typeface="Arial"/>
                <a:cs typeface="Arial"/>
              </a:rPr>
              <a:t> dei partecipanti con metodi di apprendimento tra pari (peer </a:t>
            </a:r>
            <a:r>
              <a:rPr lang="it-IT" err="1">
                <a:solidFill>
                  <a:srgbClr val="002060"/>
                </a:solidFill>
                <a:latin typeface="Arial"/>
                <a:cs typeface="Arial"/>
              </a:rPr>
              <a:t>education</a:t>
            </a:r>
            <a:r>
              <a:rPr lang="it-IT">
                <a:solidFill>
                  <a:srgbClr val="002060"/>
                </a:solidFill>
                <a:latin typeface="Arial"/>
                <a:cs typeface="Arial"/>
              </a:rPr>
              <a:t>).</a:t>
            </a:r>
          </a:p>
        </p:txBody>
      </p:sp>
      <p:sp>
        <p:nvSpPr>
          <p:cNvPr id="5" name="Titolo 4">
            <a:extLst>
              <a:ext uri="{FF2B5EF4-FFF2-40B4-BE49-F238E27FC236}">
                <a16:creationId xmlns:a16="http://schemas.microsoft.com/office/drawing/2014/main" id="{E24157D3-9EDA-9FFD-7042-15D7F18A2CDA}"/>
              </a:ext>
            </a:extLst>
          </p:cNvPr>
          <p:cNvSpPr>
            <a:spLocks noGrp="1"/>
          </p:cNvSpPr>
          <p:nvPr/>
        </p:nvSpPr>
        <p:spPr>
          <a:xfrm>
            <a:off x="7058365" y="919308"/>
            <a:ext cx="4616861" cy="649636"/>
          </a:xfrm>
          <a:prstGeom prst="rect">
            <a:avLst/>
          </a:prstGeom>
        </p:spPr>
        <p:txBody>
          <a:bodyPr/>
          <a:lstStyle>
            <a:lvl1pPr algn="ctr" defTabSz="914373" rtl="0" eaLnBrk="1" latinLnBrk="0" hangingPunct="1">
              <a:lnSpc>
                <a:spcPct val="90000"/>
              </a:lnSpc>
              <a:spcBef>
                <a:spcPct val="0"/>
              </a:spcBef>
              <a:buNone/>
              <a:defRPr sz="1801" b="1" kern="1200">
                <a:solidFill>
                  <a:schemeClr val="tx1"/>
                </a:solidFill>
                <a:latin typeface="Arial" panose="020B0604020202020204" pitchFamily="34" charset="0"/>
                <a:ea typeface="+mj-ea"/>
                <a:cs typeface="Arial" panose="020B0604020202020204" pitchFamily="34" charset="0"/>
              </a:defRPr>
            </a:lvl1pPr>
          </a:lstStyle>
          <a:p>
            <a:r>
              <a:rPr lang="it-IT"/>
              <a:t>Le metodologie</a:t>
            </a:r>
          </a:p>
        </p:txBody>
      </p:sp>
      <p:pic>
        <p:nvPicPr>
          <p:cNvPr id="6" name="Immagine 5" descr="Immagine che contiene testo, Carattere, logo, simbolo&#10;&#10;Il contenuto generato dall&amp;#39;IA potrebbe non essere corretto.">
            <a:extLst>
              <a:ext uri="{FF2B5EF4-FFF2-40B4-BE49-F238E27FC236}">
                <a16:creationId xmlns:a16="http://schemas.microsoft.com/office/drawing/2014/main" id="{53A5D4F5-1242-530E-D97F-F202E1C68FA9}"/>
              </a:ext>
            </a:extLst>
          </p:cNvPr>
          <p:cNvPicPr>
            <a:picLocks noChangeAspect="1"/>
          </p:cNvPicPr>
          <p:nvPr/>
        </p:nvPicPr>
        <p:blipFill>
          <a:blip r:embed="rId2"/>
          <a:stretch>
            <a:fillRect/>
          </a:stretch>
        </p:blipFill>
        <p:spPr>
          <a:xfrm>
            <a:off x="6845299" y="74611"/>
            <a:ext cx="1730830" cy="576491"/>
          </a:xfrm>
          <a:prstGeom prst="rect">
            <a:avLst/>
          </a:prstGeom>
        </p:spPr>
      </p:pic>
      <p:pic>
        <p:nvPicPr>
          <p:cNvPr id="8" name="Immagine 7" descr="Immagine che contiene testo, schermata, logo, Elementi grafici&#10;&#10;Il contenuto generato dall&amp;#39;IA potrebbe non essere corretto.">
            <a:extLst>
              <a:ext uri="{FF2B5EF4-FFF2-40B4-BE49-F238E27FC236}">
                <a16:creationId xmlns:a16="http://schemas.microsoft.com/office/drawing/2014/main" id="{F9CF5D4E-DA63-1087-CB8F-7B7B9CE09686}"/>
              </a:ext>
            </a:extLst>
          </p:cNvPr>
          <p:cNvPicPr>
            <a:picLocks noChangeAspect="1"/>
          </p:cNvPicPr>
          <p:nvPr/>
        </p:nvPicPr>
        <p:blipFill>
          <a:blip r:embed="rId3"/>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BE6CC91A-A701-B123-B7EC-6EF082D7085A}"/>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5018339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0BBB4-B981-A2F1-086A-55E5ACF587A0}"/>
            </a:ext>
          </a:extLst>
        </p:cNvPr>
        <p:cNvGrpSpPr/>
        <p:nvPr/>
      </p:nvGrpSpPr>
      <p:grpSpPr>
        <a:xfrm>
          <a:off x="0" y="0"/>
          <a:ext cx="0" cy="0"/>
          <a:chOff x="0" y="0"/>
          <a:chExt cx="0" cy="0"/>
        </a:xfrm>
      </p:grpSpPr>
      <p:sp>
        <p:nvSpPr>
          <p:cNvPr id="3" name="Titolo 7">
            <a:extLst>
              <a:ext uri="{FF2B5EF4-FFF2-40B4-BE49-F238E27FC236}">
                <a16:creationId xmlns:a16="http://schemas.microsoft.com/office/drawing/2014/main" id="{84C7F796-7648-4C40-F203-71E409AAEF8D}"/>
              </a:ext>
            </a:extLst>
          </p:cNvPr>
          <p:cNvSpPr>
            <a:spLocks noGrp="1"/>
          </p:cNvSpPr>
          <p:nvPr/>
        </p:nvSpPr>
        <p:spPr>
          <a:xfrm>
            <a:off x="418661" y="1758405"/>
            <a:ext cx="9144000" cy="545883"/>
          </a:xfrm>
          <a:prstGeom prst="rect">
            <a:avLst/>
          </a:prstGeom>
        </p:spPr>
        <p:txBody>
          <a:bodyPr lIns="91440" tIns="45720" rIns="91440" bIns="45720" anchor="b"/>
          <a:lstStyle>
            <a:lvl1pPr algn="l" defTabSz="914373" rtl="0" eaLnBrk="1" latinLnBrk="0" hangingPunct="1">
              <a:lnSpc>
                <a:spcPct val="90000"/>
              </a:lnSpc>
              <a:spcBef>
                <a:spcPct val="0"/>
              </a:spcBef>
              <a:buNone/>
              <a:defRPr sz="2800" kern="1200">
                <a:solidFill>
                  <a:srgbClr val="BE154B"/>
                </a:solidFill>
                <a:latin typeface="Arial Black" panose="020B0A04020102020204" pitchFamily="34" charset="0"/>
                <a:ea typeface="+mj-ea"/>
                <a:cs typeface="+mj-cs"/>
              </a:defRPr>
            </a:lvl1pPr>
          </a:lstStyle>
          <a:p>
            <a:r>
              <a:rPr lang="it-IT">
                <a:solidFill>
                  <a:srgbClr val="002060"/>
                </a:solidFill>
                <a:latin typeface="Arial Black"/>
              </a:rPr>
              <a:t>Contatti</a:t>
            </a:r>
          </a:p>
        </p:txBody>
      </p:sp>
      <p:sp>
        <p:nvSpPr>
          <p:cNvPr id="4" name="Sottotitolo 8">
            <a:extLst>
              <a:ext uri="{FF2B5EF4-FFF2-40B4-BE49-F238E27FC236}">
                <a16:creationId xmlns:a16="http://schemas.microsoft.com/office/drawing/2014/main" id="{A8A6E03F-4B66-D042-4154-93D6715E3CD8}"/>
              </a:ext>
            </a:extLst>
          </p:cNvPr>
          <p:cNvSpPr>
            <a:spLocks noGrp="1"/>
          </p:cNvSpPr>
          <p:nvPr/>
        </p:nvSpPr>
        <p:spPr>
          <a:xfrm>
            <a:off x="418661" y="2709252"/>
            <a:ext cx="9144000" cy="1655762"/>
          </a:xfrm>
          <a:prstGeom prst="rect">
            <a:avLst/>
          </a:prstGeom>
        </p:spPr>
        <p:txBody>
          <a:bodyPr lIns="91440" tIns="45720" rIns="91440" bIns="45720" anchor="t"/>
          <a:lstStyle>
            <a:lvl1pPr marL="0" indent="0" algn="l" defTabSz="914373" rtl="0" eaLnBrk="1" latinLnBrk="0" hangingPunct="1">
              <a:lnSpc>
                <a:spcPct val="90000"/>
              </a:lnSpc>
              <a:spcBef>
                <a:spcPts val="1001"/>
              </a:spcBef>
              <a:buFont typeface="Arial" panose="020B0604020202020204" pitchFamily="34" charset="0"/>
              <a:buNone/>
              <a:defRPr sz="2000" kern="1200">
                <a:solidFill>
                  <a:srgbClr val="19335A"/>
                </a:solidFill>
                <a:latin typeface="Arial" panose="020B0604020202020204" pitchFamily="34" charset="0"/>
                <a:ea typeface="+mn-ea"/>
                <a:cs typeface="Arial" panose="020B0604020202020204" pitchFamily="34" charset="0"/>
              </a:defRPr>
            </a:lvl1pPr>
            <a:lvl2pPr marL="457187" indent="0" algn="ctr" defTabSz="914373"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73" indent="0" algn="ctr" defTabSz="914373" rtl="0" eaLnBrk="1" latinLnBrk="0" hangingPunct="1">
              <a:lnSpc>
                <a:spcPct val="90000"/>
              </a:lnSpc>
              <a:spcBef>
                <a:spcPts val="500"/>
              </a:spcBef>
              <a:buFont typeface="Arial" panose="020B0604020202020204" pitchFamily="34" charset="0"/>
              <a:buNone/>
              <a:defRPr sz="1801" kern="1200">
                <a:solidFill>
                  <a:schemeClr val="tx1"/>
                </a:solidFill>
                <a:latin typeface="+mn-lt"/>
                <a:ea typeface="+mn-ea"/>
                <a:cs typeface="+mn-cs"/>
              </a:defRPr>
            </a:lvl3pPr>
            <a:lvl4pPr marL="1371560"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46"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933"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19"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06"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93" indent="0" algn="ctr" defTabSz="914373"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it-IT" b="1" dirty="0"/>
              <a:t>Direzione master: </a:t>
            </a:r>
            <a:r>
              <a:rPr lang="it-IT" dirty="0"/>
              <a:t>Marco Ius</a:t>
            </a:r>
          </a:p>
          <a:p>
            <a:r>
              <a:rPr lang="it-IT" b="1" dirty="0">
                <a:latin typeface="Arial"/>
                <a:cs typeface="Arial"/>
              </a:rPr>
              <a:t>Per informazioni sul Master di I livello e-mail: </a:t>
            </a:r>
            <a:r>
              <a:rPr lang="it-IT" dirty="0">
                <a:latin typeface="Arial"/>
                <a:cs typeface="Arial"/>
                <a:hlinkClick r:id="rId2"/>
              </a:rPr>
              <a:t>master.mlps1@units.it</a:t>
            </a:r>
            <a:endParaRPr lang="it-IT" dirty="0">
              <a:latin typeface="Arial"/>
              <a:cs typeface="Arial"/>
            </a:endParaRPr>
          </a:p>
          <a:p>
            <a:endParaRPr lang="it-IT" dirty="0"/>
          </a:p>
          <a:p>
            <a:r>
              <a:rPr lang="it-IT" b="1" dirty="0"/>
              <a:t>Telefono: </a:t>
            </a:r>
            <a:r>
              <a:rPr lang="it-IT" dirty="0"/>
              <a:t>+39 040.558.3094 (orario: lunedì-giovedì 12.00-13.00)</a:t>
            </a:r>
          </a:p>
          <a:p>
            <a:r>
              <a:rPr lang="it-IT" b="1" dirty="0">
                <a:latin typeface="Arial"/>
                <a:cs typeface="Arial"/>
              </a:rPr>
              <a:t>Indirizzo:  </a:t>
            </a:r>
            <a:r>
              <a:rPr lang="it-IT" dirty="0">
                <a:latin typeface="Arial"/>
                <a:cs typeface="Arial"/>
              </a:rPr>
              <a:t>Settore Servizi alla Didattica Ufficio </a:t>
            </a:r>
            <a:r>
              <a:rPr lang="it-IT" i="1" dirty="0">
                <a:latin typeface="Arial"/>
                <a:cs typeface="Arial"/>
              </a:rPr>
              <a:t>Post </a:t>
            </a:r>
            <a:r>
              <a:rPr lang="it-IT" i="1" dirty="0" err="1">
                <a:latin typeface="Arial"/>
                <a:cs typeface="Arial"/>
              </a:rPr>
              <a:t>lauream</a:t>
            </a:r>
            <a:br>
              <a:rPr lang="it-IT" i="1" dirty="0">
                <a:latin typeface="Arial"/>
                <a:cs typeface="Arial"/>
              </a:rPr>
            </a:br>
            <a:r>
              <a:rPr lang="it-IT" dirty="0">
                <a:latin typeface="Arial"/>
                <a:cs typeface="Arial"/>
              </a:rPr>
              <a:t>               Piazzale Europa, 1 34127 Trieste (I)</a:t>
            </a:r>
          </a:p>
          <a:p>
            <a:r>
              <a:rPr lang="it-IT" b="1" dirty="0">
                <a:latin typeface="Arial"/>
                <a:cs typeface="Arial"/>
              </a:rPr>
              <a:t>PEC: 	</a:t>
            </a:r>
            <a:r>
              <a:rPr lang="it-IT" u="sng" dirty="0">
                <a:latin typeface="Arial"/>
                <a:cs typeface="Arial"/>
                <a:hlinkClick r:id="rId3"/>
              </a:rPr>
              <a:t>ateneo@pec.units.it</a:t>
            </a:r>
            <a:r>
              <a:rPr lang="it-IT" dirty="0">
                <a:latin typeface="Arial"/>
                <a:cs typeface="Arial"/>
              </a:rPr>
              <a:t>   -   </a:t>
            </a:r>
            <a:r>
              <a:rPr lang="it-IT" b="1" dirty="0">
                <a:latin typeface="Arial"/>
                <a:cs typeface="Arial"/>
              </a:rPr>
              <a:t>e-mail	: </a:t>
            </a:r>
            <a:r>
              <a:rPr lang="it-IT" dirty="0">
                <a:latin typeface="Arial"/>
                <a:cs typeface="Arial"/>
                <a:hlinkClick r:id="rId4"/>
              </a:rPr>
              <a:t>master@amm.units.it</a:t>
            </a:r>
            <a:endParaRPr lang="it-IT" dirty="0">
              <a:latin typeface="Arial"/>
              <a:cs typeface="Arial"/>
            </a:endParaRPr>
          </a:p>
          <a:p>
            <a:r>
              <a:rPr lang="en-US" b="1" dirty="0">
                <a:latin typeface="Arial"/>
                <a:cs typeface="Arial"/>
              </a:rPr>
              <a:t>Sito web: </a:t>
            </a:r>
            <a:r>
              <a:rPr lang="en-US" u="sng" dirty="0">
                <a:latin typeface="Arial"/>
                <a:cs typeface="Arial"/>
                <a:hlinkClick r:id="rId5"/>
              </a:rPr>
              <a:t>www.units.it/master</a:t>
            </a:r>
            <a:endParaRPr lang="it-IT" dirty="0">
              <a:latin typeface="Arial"/>
              <a:cs typeface="Arial"/>
            </a:endParaRPr>
          </a:p>
          <a:p>
            <a:endParaRPr lang="it-IT" dirty="0"/>
          </a:p>
        </p:txBody>
      </p:sp>
      <p:pic>
        <p:nvPicPr>
          <p:cNvPr id="5" name="Immagine 4" descr="Immagine che contiene testo, Carattere, logo, simbolo&#10;&#10;Il contenuto generato dall&amp;#39;IA potrebbe non essere corretto.">
            <a:extLst>
              <a:ext uri="{FF2B5EF4-FFF2-40B4-BE49-F238E27FC236}">
                <a16:creationId xmlns:a16="http://schemas.microsoft.com/office/drawing/2014/main" id="{2C3E48D0-D1BF-3DB7-E8A6-A457E506CEDC}"/>
              </a:ext>
            </a:extLst>
          </p:cNvPr>
          <p:cNvPicPr>
            <a:picLocks noChangeAspect="1"/>
          </p:cNvPicPr>
          <p:nvPr/>
        </p:nvPicPr>
        <p:blipFill>
          <a:blip r:embed="rId6"/>
          <a:stretch>
            <a:fillRect/>
          </a:stretch>
        </p:blipFill>
        <p:spPr>
          <a:xfrm>
            <a:off x="6845299" y="74611"/>
            <a:ext cx="1730830" cy="576491"/>
          </a:xfrm>
          <a:prstGeom prst="rect">
            <a:avLst/>
          </a:prstGeom>
        </p:spPr>
      </p:pic>
      <p:pic>
        <p:nvPicPr>
          <p:cNvPr id="7" name="Immagine 6" descr="Immagine che contiene testo, schermata, logo, Elementi grafici&#10;&#10;Il contenuto generato dall&amp;#39;IA potrebbe non essere corretto.">
            <a:extLst>
              <a:ext uri="{FF2B5EF4-FFF2-40B4-BE49-F238E27FC236}">
                <a16:creationId xmlns:a16="http://schemas.microsoft.com/office/drawing/2014/main" id="{A61B0596-D453-C77F-43BF-9BC76F177019}"/>
              </a:ext>
            </a:extLst>
          </p:cNvPr>
          <p:cNvPicPr>
            <a:picLocks noChangeAspect="1"/>
          </p:cNvPicPr>
          <p:nvPr/>
        </p:nvPicPr>
        <p:blipFill>
          <a:blip r:embed="rId7"/>
          <a:stretch>
            <a:fillRect/>
          </a:stretch>
        </p:blipFill>
        <p:spPr>
          <a:xfrm>
            <a:off x="8753927" y="22224"/>
            <a:ext cx="2993573" cy="688523"/>
          </a:xfrm>
          <a:prstGeom prst="rect">
            <a:avLst/>
          </a:prstGeom>
        </p:spPr>
      </p:pic>
      <p:sp>
        <p:nvSpPr>
          <p:cNvPr id="2" name="CasellaDiTesto 1">
            <a:extLst>
              <a:ext uri="{FF2B5EF4-FFF2-40B4-BE49-F238E27FC236}">
                <a16:creationId xmlns:a16="http://schemas.microsoft.com/office/drawing/2014/main" id="{112F2379-DCF0-19DE-B420-774FF96C424F}"/>
              </a:ext>
            </a:extLst>
          </p:cNvPr>
          <p:cNvSpPr txBox="1"/>
          <p:nvPr/>
        </p:nvSpPr>
        <p:spPr>
          <a:xfrm>
            <a:off x="585216" y="6293973"/>
            <a:ext cx="1901952" cy="424732"/>
          </a:xfrm>
          <a:prstGeom prst="rect">
            <a:avLst/>
          </a:prstGeom>
        </p:spPr>
        <p:txBody>
          <a:bodyPr lIns="91440" tIns="45720" rIns="91440" bIns="45720" anchor="t"/>
          <a:lstStyle>
            <a:defPPr>
              <a:defRPr lang="en-US"/>
            </a:defPPr>
            <a:lvl1pPr indent="0" defTabSz="914373">
              <a:lnSpc>
                <a:spcPct val="90000"/>
              </a:lnSpc>
              <a:spcBef>
                <a:spcPts val="1001"/>
              </a:spcBef>
              <a:buFont typeface="Arial" panose="020B0604020202020204" pitchFamily="34" charset="0"/>
              <a:buNone/>
              <a:defRPr sz="2400" b="1">
                <a:solidFill>
                  <a:srgbClr val="002060"/>
                </a:solidFill>
                <a:latin typeface="Arial"/>
                <a:cs typeface="Arial"/>
              </a:defRPr>
            </a:lvl1pPr>
            <a:lvl2pPr marL="457187" indent="0" defTabSz="914373">
              <a:lnSpc>
                <a:spcPct val="90000"/>
              </a:lnSpc>
              <a:spcBef>
                <a:spcPts val="500"/>
              </a:spcBef>
              <a:buFont typeface="Arial" panose="020B0604020202020204" pitchFamily="34" charset="0"/>
              <a:buNone/>
              <a:defRPr sz="2800"/>
            </a:lvl2pPr>
            <a:lvl3pPr marL="914373" indent="0" defTabSz="914373">
              <a:lnSpc>
                <a:spcPct val="90000"/>
              </a:lnSpc>
              <a:spcBef>
                <a:spcPts val="500"/>
              </a:spcBef>
              <a:buFont typeface="Arial" panose="020B0604020202020204" pitchFamily="34" charset="0"/>
              <a:buNone/>
              <a:defRPr sz="2400"/>
            </a:lvl3pPr>
            <a:lvl4pPr marL="1371560" indent="0" defTabSz="914373">
              <a:lnSpc>
                <a:spcPct val="90000"/>
              </a:lnSpc>
              <a:spcBef>
                <a:spcPts val="500"/>
              </a:spcBef>
              <a:buFont typeface="Arial" panose="020B0604020202020204" pitchFamily="34" charset="0"/>
              <a:buNone/>
              <a:defRPr sz="2000"/>
            </a:lvl4pPr>
            <a:lvl5pPr marL="1828746" indent="0" defTabSz="914373">
              <a:lnSpc>
                <a:spcPct val="90000"/>
              </a:lnSpc>
              <a:spcBef>
                <a:spcPts val="500"/>
              </a:spcBef>
              <a:buFont typeface="Arial" panose="020B0604020202020204" pitchFamily="34" charset="0"/>
              <a:buNone/>
              <a:defRPr sz="2000"/>
            </a:lvl5pPr>
            <a:lvl6pPr marL="2285933" indent="0" defTabSz="914373">
              <a:lnSpc>
                <a:spcPct val="90000"/>
              </a:lnSpc>
              <a:spcBef>
                <a:spcPts val="500"/>
              </a:spcBef>
              <a:buFont typeface="Arial" panose="020B0604020202020204" pitchFamily="34" charset="0"/>
              <a:buNone/>
              <a:defRPr sz="2000"/>
            </a:lvl6pPr>
            <a:lvl7pPr marL="2743119" indent="0" defTabSz="914373">
              <a:lnSpc>
                <a:spcPct val="90000"/>
              </a:lnSpc>
              <a:spcBef>
                <a:spcPts val="500"/>
              </a:spcBef>
              <a:buFont typeface="Arial" panose="020B0604020202020204" pitchFamily="34" charset="0"/>
              <a:buNone/>
              <a:defRPr sz="2000"/>
            </a:lvl7pPr>
            <a:lvl8pPr marL="3200306" indent="0" defTabSz="914373">
              <a:lnSpc>
                <a:spcPct val="90000"/>
              </a:lnSpc>
              <a:spcBef>
                <a:spcPts val="500"/>
              </a:spcBef>
              <a:buFont typeface="Arial" panose="020B0604020202020204" pitchFamily="34" charset="0"/>
              <a:buNone/>
              <a:defRPr sz="2000"/>
            </a:lvl8pPr>
            <a:lvl9pPr marL="3657493" indent="0" defTabSz="914373">
              <a:lnSpc>
                <a:spcPct val="90000"/>
              </a:lnSpc>
              <a:spcBef>
                <a:spcPts val="500"/>
              </a:spcBef>
              <a:buFont typeface="Arial" panose="020B0604020202020204" pitchFamily="34" charset="0"/>
              <a:buNone/>
              <a:defRPr sz="2000"/>
            </a:lvl9pPr>
          </a:lstStyle>
          <a:p>
            <a:r>
              <a:rPr lang="it-IT" sz="1600" b="0"/>
              <a:t>Master 1° livello</a:t>
            </a:r>
            <a:endParaRPr lang="it-IT" b="0"/>
          </a:p>
        </p:txBody>
      </p:sp>
    </p:spTree>
    <p:extLst>
      <p:ext uri="{BB962C8B-B14F-4D97-AF65-F5344CB8AC3E}">
        <p14:creationId xmlns:p14="http://schemas.microsoft.com/office/powerpoint/2010/main" val="237191461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Personalizza struttur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6a3b016-5dbd-4959-84c9-4bd4a9d99642">
      <Terms xmlns="http://schemas.microsoft.com/office/infopath/2007/PartnerControls"/>
    </lcf76f155ced4ddcb4097134ff3c332f>
    <TaxCatchAll xmlns="120390c3-54e9-4069-9e98-28b9f7207db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89D8037CB011EA49B343537BFF516683" ma:contentTypeVersion="14" ma:contentTypeDescription="Creare un nuovo documento." ma:contentTypeScope="" ma:versionID="d2e28ca83d14169d67b423db5ad536da">
  <xsd:schema xmlns:xsd="http://www.w3.org/2001/XMLSchema" xmlns:xs="http://www.w3.org/2001/XMLSchema" xmlns:p="http://schemas.microsoft.com/office/2006/metadata/properties" xmlns:ns2="e6a3b016-5dbd-4959-84c9-4bd4a9d99642" xmlns:ns3="120390c3-54e9-4069-9e98-28b9f7207dbd" targetNamespace="http://schemas.microsoft.com/office/2006/metadata/properties" ma:root="true" ma:fieldsID="1dbe95fe72a3299fc3fd3724c5eb9d1e" ns2:_="" ns3:_="">
    <xsd:import namespace="e6a3b016-5dbd-4959-84c9-4bd4a9d99642"/>
    <xsd:import namespace="120390c3-54e9-4069-9e98-28b9f7207dbd"/>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6a3b016-5dbd-4959-84c9-4bd4a9d9964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Tag immagine" ma:readOnly="false" ma:fieldId="{5cf76f15-5ced-4ddc-b409-7134ff3c332f}" ma:taxonomyMulti="true" ma:sspId="71bb2967-c362-44f9-8b79-c0367f23253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20390c3-54e9-4069-9e98-28b9f7207db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439c14c-e073-4a87-89ef-8dae66b6d87a}" ma:internalName="TaxCatchAll" ma:showField="CatchAllData" ma:web="120390c3-54e9-4069-9e98-28b9f7207dbd">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Condiviso con dettagli"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C423289-E2D7-4E19-A961-D23CA5BE630A}">
  <ds:schemaRefs>
    <ds:schemaRef ds:uri="http://schemas.microsoft.com/sharepoint/v3/contenttype/forms"/>
  </ds:schemaRefs>
</ds:datastoreItem>
</file>

<file path=customXml/itemProps2.xml><?xml version="1.0" encoding="utf-8"?>
<ds:datastoreItem xmlns:ds="http://schemas.openxmlformats.org/officeDocument/2006/customXml" ds:itemID="{91359C5E-C15B-4FBE-B34B-8E9299721960}">
  <ds:schemaRefs>
    <ds:schemaRef ds:uri="120390c3-54e9-4069-9e98-28b9f7207dbd"/>
    <ds:schemaRef ds:uri="e6a3b016-5dbd-4959-84c9-4bd4a9d99642"/>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3BF0308-D1E4-444C-B9A3-4DCD8DC62F98}">
  <ds:schemaRefs>
    <ds:schemaRef ds:uri="120390c3-54e9-4069-9e98-28b9f7207dbd"/>
    <ds:schemaRef ds:uri="e6a3b016-5dbd-4959-84c9-4bd4a9d9964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TotalTime>
  <Words>3758</Words>
  <Application>Microsoft Office PowerPoint</Application>
  <PresentationFormat>Widescreen</PresentationFormat>
  <Paragraphs>184</Paragraphs>
  <Slides>24</Slides>
  <Notes>2</Notes>
  <HiddenSlides>0</HiddenSlides>
  <MMClips>0</MMClips>
  <ScaleCrop>false</ScaleCrop>
  <HeadingPairs>
    <vt:vector size="6" baseType="variant">
      <vt:variant>
        <vt:lpstr>Caratteri utilizzati</vt:lpstr>
      </vt:variant>
      <vt:variant>
        <vt:i4>6</vt:i4>
      </vt:variant>
      <vt:variant>
        <vt:lpstr>Tema</vt:lpstr>
      </vt:variant>
      <vt:variant>
        <vt:i4>2</vt:i4>
      </vt:variant>
      <vt:variant>
        <vt:lpstr>Titoli diapositive</vt:lpstr>
      </vt:variant>
      <vt:variant>
        <vt:i4>24</vt:i4>
      </vt:variant>
    </vt:vector>
  </HeadingPairs>
  <TitlesOfParts>
    <vt:vector size="32" baseType="lpstr">
      <vt:lpstr>Aptos</vt:lpstr>
      <vt:lpstr>Arial</vt:lpstr>
      <vt:lpstr>Arial Black</vt:lpstr>
      <vt:lpstr>Arial,Sans-Serif</vt:lpstr>
      <vt:lpstr>Titillium Web</vt:lpstr>
      <vt:lpstr>Wingdings</vt:lpstr>
      <vt:lpstr>Tema di Office</vt:lpstr>
      <vt:lpstr>Personalizza struttura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Ruffo, Rosa (Bip Group)</dc:creator>
  <cp:lastModifiedBy>LIETO GENNARO</cp:lastModifiedBy>
  <cp:revision>4</cp:revision>
  <dcterms:created xsi:type="dcterms:W3CDTF">2025-02-26T14:12:28Z</dcterms:created>
  <dcterms:modified xsi:type="dcterms:W3CDTF">2026-08-18T08:33:56Z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0x01010089D8037CB011EA49B343537BFF516683</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