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60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pos="7355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E154B"/>
    <a:srgbClr val="19335A"/>
    <a:srgbClr val="BACED2"/>
    <a:srgbClr val="293863"/>
    <a:srgbClr val="68949E"/>
    <a:srgbClr val="19355A"/>
    <a:srgbClr val="94C3E1"/>
    <a:srgbClr val="FCA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>
        <p:guide pos="3840"/>
        <p:guide pos="7355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8147693B-2BE5-4928-8A1D-51354AA1C1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D769E59-E7ED-4F3A-8D9C-C982DD849E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E1B7D-58B1-4B81-93CB-842495CD9466}" type="datetimeFigureOut">
              <a:rPr lang="it-IT" smtClean="0"/>
              <a:t>10/07/2026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FA4E24D-ACC4-4E5D-8533-C0006B6EFB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51B4C65-57B8-4961-A9CD-8ED33FE018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D11DC9-947F-45EB-ABB3-B81DF2C0AA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70122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C6528-9AE4-4566-825C-DDDCF336735F}" type="datetimeFigureOut">
              <a:rPr lang="it-IT" smtClean="0"/>
              <a:t>10/07/2026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B37D21-8F4C-4F07-AF1C-41623E2DE8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6657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37D21-8F4C-4F07-AF1C-41623E2DE865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8141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LU sigi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CAFB3D24-AE30-458C-9716-20F2557F88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699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/ sottotitolo / bianco sigil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884ED944-4990-47B3-BE2A-09064053F0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5" y="523780"/>
            <a:ext cx="2015681" cy="678612"/>
          </a:xfrm>
          <a:prstGeom prst="rect">
            <a:avLst/>
          </a:prstGeom>
        </p:spPr>
      </p:pic>
      <p:cxnSp>
        <p:nvCxnSpPr>
          <p:cNvPr id="12" name="Connettore diritto 7">
            <a:extLst>
              <a:ext uri="{FF2B5EF4-FFF2-40B4-BE49-F238E27FC236}">
                <a16:creationId xmlns:a16="http://schemas.microsoft.com/office/drawing/2014/main" id="{F4BC4593-124E-4B79-A5ED-3DF6CB500BFC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62090"/>
            <a:ext cx="2044700" cy="0"/>
          </a:xfrm>
          <a:prstGeom prst="line">
            <a:avLst/>
          </a:prstGeom>
          <a:ln w="38100">
            <a:solidFill>
              <a:srgbClr val="BE15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olo 1">
            <a:extLst>
              <a:ext uri="{FF2B5EF4-FFF2-40B4-BE49-F238E27FC236}">
                <a16:creationId xmlns:a16="http://schemas.microsoft.com/office/drawing/2014/main" id="{28F64846-CB7C-4D0F-8A12-178919ED28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8661" y="2187588"/>
            <a:ext cx="9144000" cy="138317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19335A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14" name="Sottotitolo 2">
            <a:extLst>
              <a:ext uri="{FF2B5EF4-FFF2-40B4-BE49-F238E27FC236}">
                <a16:creationId xmlns:a16="http://schemas.microsoft.com/office/drawing/2014/main" id="{64771D42-6E8E-4417-8492-ECAF8B577F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8661" y="422832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Sottotitolo</a:t>
            </a:r>
          </a:p>
        </p:txBody>
      </p:sp>
    </p:spTree>
    <p:extLst>
      <p:ext uri="{BB962C8B-B14F-4D97-AF65-F5344CB8AC3E}">
        <p14:creationId xmlns:p14="http://schemas.microsoft.com/office/powerpoint/2010/main" val="1167156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olo / sottotitolo / bianco sigill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884ED944-4990-47B3-BE2A-09064053F0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5" y="523780"/>
            <a:ext cx="2015681" cy="678612"/>
          </a:xfrm>
          <a:prstGeom prst="rect">
            <a:avLst/>
          </a:prstGeom>
        </p:spPr>
      </p:pic>
      <p:cxnSp>
        <p:nvCxnSpPr>
          <p:cNvPr id="13" name="Connettore diritto 7">
            <a:extLst>
              <a:ext uri="{FF2B5EF4-FFF2-40B4-BE49-F238E27FC236}">
                <a16:creationId xmlns:a16="http://schemas.microsoft.com/office/drawing/2014/main" id="{B3758363-EC1A-4A7B-B5E3-AE65DC6BA846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62090"/>
            <a:ext cx="2044700" cy="0"/>
          </a:xfrm>
          <a:prstGeom prst="line">
            <a:avLst/>
          </a:prstGeom>
          <a:ln w="38100">
            <a:solidFill>
              <a:srgbClr val="1933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olo 1">
            <a:extLst>
              <a:ext uri="{FF2B5EF4-FFF2-40B4-BE49-F238E27FC236}">
                <a16:creationId xmlns:a16="http://schemas.microsoft.com/office/drawing/2014/main" id="{B97F4C3D-6095-4E36-AC84-250C46AC7B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8661" y="2197316"/>
            <a:ext cx="9144000" cy="138317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BE154B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15" name="Sottotitolo 2">
            <a:extLst>
              <a:ext uri="{FF2B5EF4-FFF2-40B4-BE49-F238E27FC236}">
                <a16:creationId xmlns:a16="http://schemas.microsoft.com/office/drawing/2014/main" id="{13AA9186-A806-474E-97DA-4393023446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8661" y="422832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Sottotitolo</a:t>
            </a:r>
          </a:p>
        </p:txBody>
      </p:sp>
    </p:spTree>
    <p:extLst>
      <p:ext uri="{BB962C8B-B14F-4D97-AF65-F5344CB8AC3E}">
        <p14:creationId xmlns:p14="http://schemas.microsoft.com/office/powerpoint/2010/main" val="2333341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/ sottotitolo / blu miner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3C3A782-764B-4DB7-853A-E642689B4D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48AB2C42-D160-4486-98FF-B82D4AC974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8661" y="2187587"/>
            <a:ext cx="9144000" cy="138317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60FEAEC8-22F6-4EC5-A22C-E578DF50975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8661" y="423804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Sottotitolo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4537A95F-71D4-4AD8-9C16-CA5D8B6BD77B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62091"/>
            <a:ext cx="2044700" cy="0"/>
          </a:xfrm>
          <a:prstGeom prst="line">
            <a:avLst/>
          </a:prstGeom>
          <a:ln w="38100">
            <a:solidFill>
              <a:srgbClr val="BACE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magine 8" descr="Immagine 8">
            <a:extLst>
              <a:ext uri="{FF2B5EF4-FFF2-40B4-BE49-F238E27FC236}">
                <a16:creationId xmlns:a16="http://schemas.microsoft.com/office/drawing/2014/main" id="{86F31B11-2B96-4D0B-B32B-3FAB46BD34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9097" y="531079"/>
            <a:ext cx="1991396" cy="67131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902074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/ sottotitolo / bianco miner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C820B8DA-47E8-4F4B-AF90-D274F9F24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EB63A237-B99B-4574-8C82-57FC719DB5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5" y="523780"/>
            <a:ext cx="2015681" cy="678612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295B8581-65D6-4F96-8455-D2EE866C01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8661" y="2197315"/>
            <a:ext cx="9144000" cy="138317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BE154B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3651A08B-CFF5-4FA0-A83D-1DC56A9C280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8661" y="423804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Sottotitolo</a:t>
            </a: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95F1C8C8-AE9C-47E4-B8F9-D79DFB0D18CA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62091"/>
            <a:ext cx="2044700" cy="0"/>
          </a:xfrm>
          <a:prstGeom prst="line">
            <a:avLst/>
          </a:prstGeom>
          <a:ln w="38100">
            <a:solidFill>
              <a:srgbClr val="1933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398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/ sottotitolo / blu edifi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E705F06-0586-4F6D-9B93-0F20EEA664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Immagine 8" descr="Immagine 8">
            <a:extLst>
              <a:ext uri="{FF2B5EF4-FFF2-40B4-BE49-F238E27FC236}">
                <a16:creationId xmlns:a16="http://schemas.microsoft.com/office/drawing/2014/main" id="{86F31B11-2B96-4D0B-B32B-3FAB46BD34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9097" y="531079"/>
            <a:ext cx="1991396" cy="671313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39B7EB25-BE27-490F-901B-571D5EBB82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8661" y="2187587"/>
            <a:ext cx="9144000" cy="138317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13" name="Sottotitolo 2">
            <a:extLst>
              <a:ext uri="{FF2B5EF4-FFF2-40B4-BE49-F238E27FC236}">
                <a16:creationId xmlns:a16="http://schemas.microsoft.com/office/drawing/2014/main" id="{4126B96F-B611-4B66-B0A9-8DD4F74FCF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8661" y="423804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Sottotitolo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C3740A2F-6347-47B4-9865-72BD0FF8075C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62091"/>
            <a:ext cx="2044700" cy="0"/>
          </a:xfrm>
          <a:prstGeom prst="line">
            <a:avLst/>
          </a:prstGeom>
          <a:ln w="38100">
            <a:solidFill>
              <a:srgbClr val="BACE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686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/ sottotitolo / bianco edifi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E12E075-EE2D-45E7-B311-4FD6FEC350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880" y="-96561"/>
            <a:ext cx="12646672" cy="739302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EF09A28-3FB2-479F-BF55-AD1C1246FD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5" y="523780"/>
            <a:ext cx="2015681" cy="678612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1ECB7EF9-AC31-4846-ACFD-0B1C0005B0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8661" y="2187587"/>
            <a:ext cx="9144000" cy="138317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19335A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12" name="Sottotitolo 2">
            <a:extLst>
              <a:ext uri="{FF2B5EF4-FFF2-40B4-BE49-F238E27FC236}">
                <a16:creationId xmlns:a16="http://schemas.microsoft.com/office/drawing/2014/main" id="{AE1C0879-C723-4BB1-B5D2-05020216415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8661" y="423804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Sottotitolo</a:t>
            </a:r>
          </a:p>
        </p:txBody>
      </p: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5E5B3FA1-308F-4B79-A89C-C4FA8EFC802A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62091"/>
            <a:ext cx="2044700" cy="0"/>
          </a:xfrm>
          <a:prstGeom prst="line">
            <a:avLst/>
          </a:prstGeom>
          <a:ln w="38100">
            <a:solidFill>
              <a:srgbClr val="BACE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6583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/ sottotitolo / bianco edifi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12744EE7-3C61-44AC-A8E6-F283E33F59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880" y="-96561"/>
            <a:ext cx="12646672" cy="739302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EF09A28-3FB2-479F-BF55-AD1C1246FD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5" y="523780"/>
            <a:ext cx="2015681" cy="678612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77018A75-F7ED-44D1-AC28-E62D44E297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8661" y="2187587"/>
            <a:ext cx="9144000" cy="138317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19335A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13" name="Sottotitolo 2">
            <a:extLst>
              <a:ext uri="{FF2B5EF4-FFF2-40B4-BE49-F238E27FC236}">
                <a16:creationId xmlns:a16="http://schemas.microsoft.com/office/drawing/2014/main" id="{C1E2D0F5-0F2B-4FD2-ACF4-0A873EDE8A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8661" y="423804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Sottotitolo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E8B466C2-DFC4-4841-92C4-CCDA732B4979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62091"/>
            <a:ext cx="2044700" cy="0"/>
          </a:xfrm>
          <a:prstGeom prst="line">
            <a:avLst/>
          </a:prstGeom>
          <a:ln w="38100">
            <a:solidFill>
              <a:srgbClr val="BE15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7332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olo / sottotitolo / bianco edifi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BCCB67D3-F120-42A2-9F1B-8F993FAFDF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880" y="-96561"/>
            <a:ext cx="12646672" cy="739302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EF09A28-3FB2-479F-BF55-AD1C1246FD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5" y="523780"/>
            <a:ext cx="2015681" cy="678612"/>
          </a:xfrm>
          <a:prstGeom prst="rect">
            <a:avLst/>
          </a:prstGeom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9A4D6357-49EA-4A81-A3BE-D4555B9678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8661" y="2197315"/>
            <a:ext cx="9144000" cy="138317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BE154B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12" name="Sottotitolo 2">
            <a:extLst>
              <a:ext uri="{FF2B5EF4-FFF2-40B4-BE49-F238E27FC236}">
                <a16:creationId xmlns:a16="http://schemas.microsoft.com/office/drawing/2014/main" id="{2C22ED89-CA42-4C97-89FE-A50B2A3224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8661" y="423804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Sottotitolo</a:t>
            </a:r>
          </a:p>
        </p:txBody>
      </p: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4F0E0671-EC53-4A97-A769-A9A9F1C9A26F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62091"/>
            <a:ext cx="2044700" cy="0"/>
          </a:xfrm>
          <a:prstGeom prst="line">
            <a:avLst/>
          </a:prstGeom>
          <a:ln w="38100">
            <a:solidFill>
              <a:srgbClr val="1933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2388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senza linea, per titoli su più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">
            <a:extLst>
              <a:ext uri="{FF2B5EF4-FFF2-40B4-BE49-F238E27FC236}">
                <a16:creationId xmlns:a16="http://schemas.microsoft.com/office/drawing/2014/main" id="{78AF8EEC-F9E0-4C6D-B6AF-432924C7F35B}"/>
              </a:ext>
            </a:extLst>
          </p:cNvPr>
          <p:cNvSpPr/>
          <p:nvPr userDrawn="1"/>
        </p:nvSpPr>
        <p:spPr>
          <a:xfrm>
            <a:off x="-1" y="6208363"/>
            <a:ext cx="12191919" cy="649636"/>
          </a:xfrm>
          <a:prstGeom prst="rect">
            <a:avLst/>
          </a:prstGeom>
          <a:solidFill>
            <a:srgbClr val="19335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 cap="all" spc="48">
                <a:solidFill>
                  <a:srgbClr val="1D355E"/>
                </a:solidFill>
                <a:latin typeface="Avenir LT Std 65 Medium"/>
                <a:ea typeface="Avenir LT Std 65 Medium"/>
                <a:cs typeface="Avenir LT Std 65 Medium"/>
                <a:sym typeface="Avenir LT Std 65 Medium"/>
              </a:defRPr>
            </a:pPr>
            <a:endParaRPr/>
          </a:p>
        </p:txBody>
      </p:sp>
      <p:sp>
        <p:nvSpPr>
          <p:cNvPr id="10" name="Linea">
            <a:extLst>
              <a:ext uri="{FF2B5EF4-FFF2-40B4-BE49-F238E27FC236}">
                <a16:creationId xmlns:a16="http://schemas.microsoft.com/office/drawing/2014/main" id="{6E99EEFE-DC83-4B80-9C96-2E0F40D6A6B8}"/>
              </a:ext>
            </a:extLst>
          </p:cNvPr>
          <p:cNvSpPr/>
          <p:nvPr userDrawn="1"/>
        </p:nvSpPr>
        <p:spPr>
          <a:xfrm flipV="1">
            <a:off x="929820" y="6399563"/>
            <a:ext cx="0" cy="267937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" name="Numero diapositiva">
            <a:extLst>
              <a:ext uri="{FF2B5EF4-FFF2-40B4-BE49-F238E27FC236}">
                <a16:creationId xmlns:a16="http://schemas.microsoft.com/office/drawing/2014/main" id="{4B8EB24A-37CD-437C-A354-E4805DF305E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521837" y="6394861"/>
            <a:ext cx="360810" cy="27186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algn="l">
              <a:defRPr sz="1100" cap="all" spc="48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venir LT Std 35 Light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12" name="Immagine 11" descr="Immagine 8">
            <a:extLst>
              <a:ext uri="{FF2B5EF4-FFF2-40B4-BE49-F238E27FC236}">
                <a16:creationId xmlns:a16="http://schemas.microsoft.com/office/drawing/2014/main" id="{27CA19D8-4ADA-49C4-A1EF-D2D8DAEEC3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15600" y="6328336"/>
            <a:ext cx="1236661" cy="416887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FB85E7AE-8930-48C3-9DC2-F1F2A3839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65126"/>
            <a:ext cx="11166982" cy="649636"/>
          </a:xfrm>
          <a:prstGeom prst="rect">
            <a:avLst/>
          </a:prstGeom>
        </p:spPr>
        <p:txBody>
          <a:bodyPr/>
          <a:lstStyle>
            <a:lvl1pPr algn="ctr"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28856149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con lin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">
            <a:extLst>
              <a:ext uri="{FF2B5EF4-FFF2-40B4-BE49-F238E27FC236}">
                <a16:creationId xmlns:a16="http://schemas.microsoft.com/office/drawing/2014/main" id="{78AF8EEC-F9E0-4C6D-B6AF-432924C7F35B}"/>
              </a:ext>
            </a:extLst>
          </p:cNvPr>
          <p:cNvSpPr/>
          <p:nvPr userDrawn="1"/>
        </p:nvSpPr>
        <p:spPr>
          <a:xfrm>
            <a:off x="-1" y="6208363"/>
            <a:ext cx="12191919" cy="649636"/>
          </a:xfrm>
          <a:prstGeom prst="rect">
            <a:avLst/>
          </a:prstGeom>
          <a:solidFill>
            <a:srgbClr val="19335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 cap="all" spc="48">
                <a:solidFill>
                  <a:srgbClr val="1D355E"/>
                </a:solidFill>
                <a:latin typeface="Avenir LT Std 65 Medium"/>
                <a:ea typeface="Avenir LT Std 65 Medium"/>
                <a:cs typeface="Avenir LT Std 65 Medium"/>
                <a:sym typeface="Avenir LT Std 65 Medium"/>
              </a:defRPr>
            </a:pPr>
            <a:endParaRPr/>
          </a:p>
        </p:txBody>
      </p:sp>
      <p:sp>
        <p:nvSpPr>
          <p:cNvPr id="10" name="Linea">
            <a:extLst>
              <a:ext uri="{FF2B5EF4-FFF2-40B4-BE49-F238E27FC236}">
                <a16:creationId xmlns:a16="http://schemas.microsoft.com/office/drawing/2014/main" id="{6E99EEFE-DC83-4B80-9C96-2E0F40D6A6B8}"/>
              </a:ext>
            </a:extLst>
          </p:cNvPr>
          <p:cNvSpPr/>
          <p:nvPr userDrawn="1"/>
        </p:nvSpPr>
        <p:spPr>
          <a:xfrm flipV="1">
            <a:off x="929820" y="6399563"/>
            <a:ext cx="0" cy="267937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" name="Numero diapositiva">
            <a:extLst>
              <a:ext uri="{FF2B5EF4-FFF2-40B4-BE49-F238E27FC236}">
                <a16:creationId xmlns:a16="http://schemas.microsoft.com/office/drawing/2014/main" id="{4B8EB24A-37CD-437C-A354-E4805DF305E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521837" y="6394861"/>
            <a:ext cx="360810" cy="27186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algn="l">
              <a:defRPr sz="1100" cap="all" spc="48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venir LT Std 35 Light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12" name="Immagine 11" descr="Immagine 8">
            <a:extLst>
              <a:ext uri="{FF2B5EF4-FFF2-40B4-BE49-F238E27FC236}">
                <a16:creationId xmlns:a16="http://schemas.microsoft.com/office/drawing/2014/main" id="{27CA19D8-4ADA-49C4-A1EF-D2D8DAEEC3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15600" y="6328336"/>
            <a:ext cx="1236661" cy="416887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FB85E7AE-8930-48C3-9DC2-F1F2A3839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65126"/>
            <a:ext cx="11166982" cy="649636"/>
          </a:xfrm>
          <a:prstGeom prst="rect">
            <a:avLst/>
          </a:prstGeom>
        </p:spPr>
        <p:txBody>
          <a:bodyPr/>
          <a:lstStyle>
            <a:lvl1pPr algn="ctr"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TITOLO</a:t>
            </a:r>
          </a:p>
        </p:txBody>
      </p: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4A2D094F-B092-459F-91ED-7E37BFB995B4}"/>
              </a:ext>
            </a:extLst>
          </p:cNvPr>
          <p:cNvCxnSpPr>
            <a:cxnSpLocks/>
          </p:cNvCxnSpPr>
          <p:nvPr userDrawn="1"/>
        </p:nvCxnSpPr>
        <p:spPr>
          <a:xfrm>
            <a:off x="3867150" y="794837"/>
            <a:ext cx="445770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01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VER BIANCA sigi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15841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/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8F99871-97D8-4708-81E3-EACCB6E69E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1214493"/>
            <a:ext cx="11236322" cy="43522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5" name="Rettangolo">
            <a:extLst>
              <a:ext uri="{FF2B5EF4-FFF2-40B4-BE49-F238E27FC236}">
                <a16:creationId xmlns:a16="http://schemas.microsoft.com/office/drawing/2014/main" id="{EE84A4D3-11A9-4356-B795-85416019D3B0}"/>
              </a:ext>
            </a:extLst>
          </p:cNvPr>
          <p:cNvSpPr/>
          <p:nvPr userDrawn="1"/>
        </p:nvSpPr>
        <p:spPr>
          <a:xfrm>
            <a:off x="-1" y="6208363"/>
            <a:ext cx="12192001" cy="649636"/>
          </a:xfrm>
          <a:prstGeom prst="rect">
            <a:avLst/>
          </a:prstGeom>
          <a:solidFill>
            <a:srgbClr val="19335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 cap="all" spc="48">
                <a:solidFill>
                  <a:srgbClr val="1D355E"/>
                </a:solidFill>
                <a:latin typeface="Avenir LT Std 65 Medium"/>
                <a:ea typeface="Avenir LT Std 65 Medium"/>
                <a:cs typeface="Avenir LT Std 65 Medium"/>
                <a:sym typeface="Avenir LT Std 65 Medium"/>
              </a:defRPr>
            </a:pPr>
            <a:endParaRPr/>
          </a:p>
        </p:txBody>
      </p:sp>
      <p:pic>
        <p:nvPicPr>
          <p:cNvPr id="16" name="Immagine 15" descr="Immagine 8">
            <a:extLst>
              <a:ext uri="{FF2B5EF4-FFF2-40B4-BE49-F238E27FC236}">
                <a16:creationId xmlns:a16="http://schemas.microsoft.com/office/drawing/2014/main" id="{F68D4DCC-7538-4DB5-9717-2EF100FA4F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15600" y="6328336"/>
            <a:ext cx="1236661" cy="416887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Linea">
            <a:extLst>
              <a:ext uri="{FF2B5EF4-FFF2-40B4-BE49-F238E27FC236}">
                <a16:creationId xmlns:a16="http://schemas.microsoft.com/office/drawing/2014/main" id="{050C828D-93A8-4DA1-9915-0457325353CB}"/>
              </a:ext>
            </a:extLst>
          </p:cNvPr>
          <p:cNvSpPr/>
          <p:nvPr userDrawn="1"/>
        </p:nvSpPr>
        <p:spPr>
          <a:xfrm flipV="1">
            <a:off x="929820" y="6399563"/>
            <a:ext cx="0" cy="267937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" name="Numero diapositiva">
            <a:extLst>
              <a:ext uri="{FF2B5EF4-FFF2-40B4-BE49-F238E27FC236}">
                <a16:creationId xmlns:a16="http://schemas.microsoft.com/office/drawing/2014/main" id="{1F791B58-E8F5-4934-9BBD-ED40B59C5AA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521837" y="6394861"/>
            <a:ext cx="360810" cy="27186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algn="l">
              <a:defRPr sz="1100" cap="all" spc="48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venir LT Std 35 Light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11885B0A-24F4-43DD-9223-3D101C1FB3B2}"/>
              </a:ext>
            </a:extLst>
          </p:cNvPr>
          <p:cNvCxnSpPr>
            <a:cxnSpLocks/>
          </p:cNvCxnSpPr>
          <p:nvPr userDrawn="1"/>
        </p:nvCxnSpPr>
        <p:spPr>
          <a:xfrm>
            <a:off x="3867150" y="794837"/>
            <a:ext cx="445770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olo 1">
            <a:extLst>
              <a:ext uri="{FF2B5EF4-FFF2-40B4-BE49-F238E27FC236}">
                <a16:creationId xmlns:a16="http://schemas.microsoft.com/office/drawing/2014/main" id="{2EE7373F-C03A-42D0-82D4-4871DD91F8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65126"/>
            <a:ext cx="11166982" cy="649636"/>
          </a:xfrm>
          <a:prstGeom prst="rect">
            <a:avLst/>
          </a:prstGeom>
        </p:spPr>
        <p:txBody>
          <a:bodyPr/>
          <a:lstStyle>
            <a:lvl1pPr algn="ctr"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47042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olo / testo /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8F99871-97D8-4708-81E3-EACCB6E69E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0886" y="1224549"/>
            <a:ext cx="5335807" cy="42775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3009E822-87A0-4137-93CF-8FD29631D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15309" y="1224550"/>
            <a:ext cx="5436951" cy="42775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7" name="Rettangolo">
            <a:extLst>
              <a:ext uri="{FF2B5EF4-FFF2-40B4-BE49-F238E27FC236}">
                <a16:creationId xmlns:a16="http://schemas.microsoft.com/office/drawing/2014/main" id="{45103F38-AD14-4CE1-9503-FDED0B0529CA}"/>
              </a:ext>
            </a:extLst>
          </p:cNvPr>
          <p:cNvSpPr/>
          <p:nvPr userDrawn="1"/>
        </p:nvSpPr>
        <p:spPr>
          <a:xfrm>
            <a:off x="-1" y="6208363"/>
            <a:ext cx="12192001" cy="649636"/>
          </a:xfrm>
          <a:prstGeom prst="rect">
            <a:avLst/>
          </a:prstGeom>
          <a:solidFill>
            <a:srgbClr val="19335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 cap="all" spc="48">
                <a:solidFill>
                  <a:srgbClr val="1D355E"/>
                </a:solidFill>
                <a:latin typeface="Avenir LT Std 65 Medium"/>
                <a:ea typeface="Avenir LT Std 65 Medium"/>
                <a:cs typeface="Avenir LT Std 65 Medium"/>
                <a:sym typeface="Avenir LT Std 65 Medium"/>
              </a:defRPr>
            </a:pPr>
            <a:endParaRPr/>
          </a:p>
        </p:txBody>
      </p:sp>
      <p:pic>
        <p:nvPicPr>
          <p:cNvPr id="18" name="Immagine 17" descr="Immagine 8">
            <a:extLst>
              <a:ext uri="{FF2B5EF4-FFF2-40B4-BE49-F238E27FC236}">
                <a16:creationId xmlns:a16="http://schemas.microsoft.com/office/drawing/2014/main" id="{C229BCD8-E8C2-4CCD-9EEC-7571759C09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15600" y="6328336"/>
            <a:ext cx="1236661" cy="416887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Linea">
            <a:extLst>
              <a:ext uri="{FF2B5EF4-FFF2-40B4-BE49-F238E27FC236}">
                <a16:creationId xmlns:a16="http://schemas.microsoft.com/office/drawing/2014/main" id="{048D9286-A498-478E-813D-A6A2941C5172}"/>
              </a:ext>
            </a:extLst>
          </p:cNvPr>
          <p:cNvSpPr/>
          <p:nvPr userDrawn="1"/>
        </p:nvSpPr>
        <p:spPr>
          <a:xfrm flipV="1">
            <a:off x="929820" y="6399563"/>
            <a:ext cx="0" cy="267937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" name="Numero diapositiva">
            <a:extLst>
              <a:ext uri="{FF2B5EF4-FFF2-40B4-BE49-F238E27FC236}">
                <a16:creationId xmlns:a16="http://schemas.microsoft.com/office/drawing/2014/main" id="{DBF75A18-5BA0-441F-85A7-4B96E8DD64B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521837" y="6394861"/>
            <a:ext cx="360810" cy="27186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algn="l">
              <a:defRPr sz="1100" cap="all" spc="48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venir LT Std 35 Light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F10E0163-9A44-4B57-BCCC-C63E3A25285F}"/>
              </a:ext>
            </a:extLst>
          </p:cNvPr>
          <p:cNvCxnSpPr>
            <a:cxnSpLocks/>
          </p:cNvCxnSpPr>
          <p:nvPr userDrawn="1"/>
        </p:nvCxnSpPr>
        <p:spPr>
          <a:xfrm>
            <a:off x="3867150" y="794837"/>
            <a:ext cx="445770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olo 1">
            <a:extLst>
              <a:ext uri="{FF2B5EF4-FFF2-40B4-BE49-F238E27FC236}">
                <a16:creationId xmlns:a16="http://schemas.microsoft.com/office/drawing/2014/main" id="{045CCC8A-75D9-4269-B81F-88CCAAD36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65126"/>
            <a:ext cx="11166982" cy="649636"/>
          </a:xfrm>
          <a:prstGeom prst="rect">
            <a:avLst/>
          </a:prstGeom>
        </p:spPr>
        <p:txBody>
          <a:bodyPr/>
          <a:lstStyle>
            <a:lvl1pPr algn="ctr"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591239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olo / sottotitolo / testo tutta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8F99871-97D8-4708-81E3-EACCB6E69E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1706137"/>
            <a:ext cx="11160122" cy="37959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42EA155F-2943-4294-AA5E-1A49A1AFCA32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515938" y="1249702"/>
            <a:ext cx="11160122" cy="3226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5" name="Rettangolo">
            <a:extLst>
              <a:ext uri="{FF2B5EF4-FFF2-40B4-BE49-F238E27FC236}">
                <a16:creationId xmlns:a16="http://schemas.microsoft.com/office/drawing/2014/main" id="{FC9BBA06-09D9-4906-9A54-AC5FDC78BE02}"/>
              </a:ext>
            </a:extLst>
          </p:cNvPr>
          <p:cNvSpPr/>
          <p:nvPr userDrawn="1"/>
        </p:nvSpPr>
        <p:spPr>
          <a:xfrm>
            <a:off x="-1" y="6208363"/>
            <a:ext cx="12192001" cy="649636"/>
          </a:xfrm>
          <a:prstGeom prst="rect">
            <a:avLst/>
          </a:prstGeom>
          <a:solidFill>
            <a:srgbClr val="19335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 cap="all" spc="48">
                <a:solidFill>
                  <a:srgbClr val="1D355E"/>
                </a:solidFill>
                <a:latin typeface="Avenir LT Std 65 Medium"/>
                <a:ea typeface="Avenir LT Std 65 Medium"/>
                <a:cs typeface="Avenir LT Std 65 Medium"/>
                <a:sym typeface="Avenir LT Std 65 Medium"/>
              </a:defRPr>
            </a:pPr>
            <a:endParaRPr/>
          </a:p>
        </p:txBody>
      </p:sp>
      <p:pic>
        <p:nvPicPr>
          <p:cNvPr id="16" name="Immagine 15" descr="Immagine 8">
            <a:extLst>
              <a:ext uri="{FF2B5EF4-FFF2-40B4-BE49-F238E27FC236}">
                <a16:creationId xmlns:a16="http://schemas.microsoft.com/office/drawing/2014/main" id="{EF89F259-879E-48E7-B992-E8CA013AF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15600" y="6328336"/>
            <a:ext cx="1236661" cy="416887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Linea">
            <a:extLst>
              <a:ext uri="{FF2B5EF4-FFF2-40B4-BE49-F238E27FC236}">
                <a16:creationId xmlns:a16="http://schemas.microsoft.com/office/drawing/2014/main" id="{73F0E743-22ED-403C-8CFC-5979F7401094}"/>
              </a:ext>
            </a:extLst>
          </p:cNvPr>
          <p:cNvSpPr/>
          <p:nvPr userDrawn="1"/>
        </p:nvSpPr>
        <p:spPr>
          <a:xfrm flipV="1">
            <a:off x="929820" y="6399563"/>
            <a:ext cx="0" cy="267937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3" name="Numero diapositiva">
            <a:extLst>
              <a:ext uri="{FF2B5EF4-FFF2-40B4-BE49-F238E27FC236}">
                <a16:creationId xmlns:a16="http://schemas.microsoft.com/office/drawing/2014/main" id="{631A3ACE-ADCD-4EC1-AE33-620E28D75FA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521837" y="6394861"/>
            <a:ext cx="360810" cy="27186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algn="l">
              <a:defRPr sz="1100" cap="all" spc="48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venir LT Std 35 Light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928DDEFA-05F0-4D21-9D7B-B2EB622E76E7}"/>
              </a:ext>
            </a:extLst>
          </p:cNvPr>
          <p:cNvCxnSpPr>
            <a:cxnSpLocks/>
          </p:cNvCxnSpPr>
          <p:nvPr userDrawn="1"/>
        </p:nvCxnSpPr>
        <p:spPr>
          <a:xfrm>
            <a:off x="3867150" y="794837"/>
            <a:ext cx="445770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olo 1">
            <a:extLst>
              <a:ext uri="{FF2B5EF4-FFF2-40B4-BE49-F238E27FC236}">
                <a16:creationId xmlns:a16="http://schemas.microsoft.com/office/drawing/2014/main" id="{050022E7-F36E-44CA-A86F-9650B4CDA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65126"/>
            <a:ext cx="11166982" cy="649636"/>
          </a:xfrm>
          <a:prstGeom prst="rect">
            <a:avLst/>
          </a:prstGeom>
        </p:spPr>
        <p:txBody>
          <a:bodyPr/>
          <a:lstStyle>
            <a:lvl1pPr algn="ctr"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4093901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olo / 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C2D12C2E-CC88-476A-B10B-6BF67139A5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1728980"/>
            <a:ext cx="11236322" cy="3624078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BE154B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0"/>
            <a:endParaRPr lang="it-IT"/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0CF92122-253F-4CB4-978D-7D149EECFE3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15937" y="1240512"/>
            <a:ext cx="11236323" cy="3226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Indice</a:t>
            </a:r>
          </a:p>
        </p:txBody>
      </p:sp>
      <p:sp>
        <p:nvSpPr>
          <p:cNvPr id="15" name="Rettangolo">
            <a:extLst>
              <a:ext uri="{FF2B5EF4-FFF2-40B4-BE49-F238E27FC236}">
                <a16:creationId xmlns:a16="http://schemas.microsoft.com/office/drawing/2014/main" id="{3E7B0439-3D45-4D9B-A7F3-2C26998D247E}"/>
              </a:ext>
            </a:extLst>
          </p:cNvPr>
          <p:cNvSpPr/>
          <p:nvPr userDrawn="1"/>
        </p:nvSpPr>
        <p:spPr>
          <a:xfrm>
            <a:off x="-1" y="6208363"/>
            <a:ext cx="12192001" cy="649636"/>
          </a:xfrm>
          <a:prstGeom prst="rect">
            <a:avLst/>
          </a:prstGeom>
          <a:solidFill>
            <a:srgbClr val="19335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 cap="all" spc="48">
                <a:solidFill>
                  <a:srgbClr val="1D355E"/>
                </a:solidFill>
                <a:latin typeface="Avenir LT Std 65 Medium"/>
                <a:ea typeface="Avenir LT Std 65 Medium"/>
                <a:cs typeface="Avenir LT Std 65 Medium"/>
                <a:sym typeface="Avenir LT Std 65 Medium"/>
              </a:defRPr>
            </a:pPr>
            <a:endParaRPr/>
          </a:p>
        </p:txBody>
      </p:sp>
      <p:pic>
        <p:nvPicPr>
          <p:cNvPr id="16" name="Immagine 15" descr="Immagine 8">
            <a:extLst>
              <a:ext uri="{FF2B5EF4-FFF2-40B4-BE49-F238E27FC236}">
                <a16:creationId xmlns:a16="http://schemas.microsoft.com/office/drawing/2014/main" id="{595F581E-EC9C-4B4D-A7AE-C8CD14019D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15600" y="6328336"/>
            <a:ext cx="1236661" cy="416887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Linea">
            <a:extLst>
              <a:ext uri="{FF2B5EF4-FFF2-40B4-BE49-F238E27FC236}">
                <a16:creationId xmlns:a16="http://schemas.microsoft.com/office/drawing/2014/main" id="{E8715B6C-58BE-45DB-BE8D-306A1BC088A7}"/>
              </a:ext>
            </a:extLst>
          </p:cNvPr>
          <p:cNvSpPr/>
          <p:nvPr userDrawn="1"/>
        </p:nvSpPr>
        <p:spPr>
          <a:xfrm flipV="1">
            <a:off x="929820" y="6399563"/>
            <a:ext cx="0" cy="267937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" name="Numero diapositiva">
            <a:extLst>
              <a:ext uri="{FF2B5EF4-FFF2-40B4-BE49-F238E27FC236}">
                <a16:creationId xmlns:a16="http://schemas.microsoft.com/office/drawing/2014/main" id="{AA532C34-A94D-4991-9D16-01ECDB9FABD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521837" y="6394861"/>
            <a:ext cx="360810" cy="27186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algn="l">
              <a:defRPr sz="1100" cap="all" spc="48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venir LT Std 35 Light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253D075B-8DD5-4CCB-8754-813D62D37171}"/>
              </a:ext>
            </a:extLst>
          </p:cNvPr>
          <p:cNvCxnSpPr>
            <a:cxnSpLocks/>
          </p:cNvCxnSpPr>
          <p:nvPr userDrawn="1"/>
        </p:nvCxnSpPr>
        <p:spPr>
          <a:xfrm>
            <a:off x="3867150" y="794837"/>
            <a:ext cx="445770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olo 1">
            <a:extLst>
              <a:ext uri="{FF2B5EF4-FFF2-40B4-BE49-F238E27FC236}">
                <a16:creationId xmlns:a16="http://schemas.microsoft.com/office/drawing/2014/main" id="{04114734-955C-44F6-A225-62F01BE4AE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65126"/>
            <a:ext cx="11166982" cy="649636"/>
          </a:xfrm>
          <a:prstGeom prst="rect">
            <a:avLst/>
          </a:prstGeom>
        </p:spPr>
        <p:txBody>
          <a:bodyPr/>
          <a:lstStyle>
            <a:lvl1pPr algn="ctr"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2946637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A4A3A4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&quot;">
            <a:extLst>
              <a:ext uri="{FF2B5EF4-FFF2-40B4-BE49-F238E27FC236}">
                <a16:creationId xmlns:a16="http://schemas.microsoft.com/office/drawing/2014/main" id="{5F00B96A-B0FA-4719-9794-8E3EAC1CBAC6}"/>
              </a:ext>
            </a:extLst>
          </p:cNvPr>
          <p:cNvSpPr txBox="1"/>
          <p:nvPr userDrawn="1"/>
        </p:nvSpPr>
        <p:spPr>
          <a:xfrm>
            <a:off x="5810551" y="5278080"/>
            <a:ext cx="688971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8000" b="1" spc="360">
                <a:solidFill>
                  <a:srgbClr val="1D355E"/>
                </a:solidFill>
                <a:latin typeface="AvenirLTStd-Heavy"/>
                <a:ea typeface="AvenirLTStd-Heavy"/>
                <a:cs typeface="AvenirLTStd-Heavy"/>
                <a:sym typeface="AvenirLTStd-Heavy"/>
              </a:defRPr>
            </a:lvl1pPr>
          </a:lstStyle>
          <a:p>
            <a:r>
              <a:rPr sz="9600"/>
              <a:t>"</a:t>
            </a:r>
          </a:p>
        </p:txBody>
      </p:sp>
      <p:sp>
        <p:nvSpPr>
          <p:cNvPr id="22" name="&quot;">
            <a:extLst>
              <a:ext uri="{FF2B5EF4-FFF2-40B4-BE49-F238E27FC236}">
                <a16:creationId xmlns:a16="http://schemas.microsoft.com/office/drawing/2014/main" id="{7865BFEC-5E20-4D8A-A321-B370A6698187}"/>
              </a:ext>
            </a:extLst>
          </p:cNvPr>
          <p:cNvSpPr txBox="1"/>
          <p:nvPr userDrawn="1"/>
        </p:nvSpPr>
        <p:spPr>
          <a:xfrm>
            <a:off x="5810551" y="872995"/>
            <a:ext cx="688971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8000" b="1" spc="360">
                <a:solidFill>
                  <a:srgbClr val="1D355E"/>
                </a:solidFill>
                <a:latin typeface="AvenirLTStd-Heavy"/>
                <a:ea typeface="AvenirLTStd-Heavy"/>
                <a:cs typeface="AvenirLTStd-Heavy"/>
                <a:sym typeface="AvenirLTStd-Heavy"/>
              </a:defRPr>
            </a:lvl1pPr>
          </a:lstStyle>
          <a:p>
            <a:r>
              <a:rPr sz="9600"/>
              <a:t>"</a:t>
            </a:r>
          </a:p>
        </p:txBody>
      </p:sp>
      <p:sp>
        <p:nvSpPr>
          <p:cNvPr id="23" name="— Paolo Rossi">
            <a:extLst>
              <a:ext uri="{FF2B5EF4-FFF2-40B4-BE49-F238E27FC236}">
                <a16:creationId xmlns:a16="http://schemas.microsoft.com/office/drawing/2014/main" id="{753B8ED3-03BA-4506-A060-1FD1FD2FD9D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515938" y="3767788"/>
            <a:ext cx="11137798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i="1" spc="0">
                <a:solidFill>
                  <a:srgbClr val="BE154B"/>
                </a:solidFill>
              </a:defRPr>
            </a:lvl1pPr>
          </a:lstStyle>
          <a:p>
            <a:r>
              <a:t>— Paolo Rossi</a:t>
            </a:r>
          </a:p>
        </p:txBody>
      </p:sp>
      <p:sp>
        <p:nvSpPr>
          <p:cNvPr id="24" name="Inserisci qui una citazione.">
            <a:extLst>
              <a:ext uri="{FF2B5EF4-FFF2-40B4-BE49-F238E27FC236}">
                <a16:creationId xmlns:a16="http://schemas.microsoft.com/office/drawing/2014/main" id="{B5B3AA06-FFAE-4EC9-80CE-522084A5D9C5}"/>
              </a:ext>
            </a:extLst>
          </p:cNvPr>
          <p:cNvSpPr txBox="1">
            <a:spLocks noGrp="1"/>
          </p:cNvSpPr>
          <p:nvPr>
            <p:ph type="body" idx="13" hasCustomPrompt="1"/>
          </p:nvPr>
        </p:nvSpPr>
        <p:spPr>
          <a:xfrm>
            <a:off x="515938" y="2820207"/>
            <a:ext cx="11137798" cy="762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 marL="0" indent="0" algn="ctr">
              <a:spcBef>
                <a:spcPts val="500"/>
              </a:spcBef>
              <a:buClrTx/>
              <a:buSzTx/>
              <a:buNone/>
              <a:defRPr sz="4400" cap="none" spc="300">
                <a:solidFill>
                  <a:srgbClr val="1935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Inserisci qui una citazione.</a:t>
            </a:r>
          </a:p>
        </p:txBody>
      </p:sp>
    </p:spTree>
    <p:extLst>
      <p:ext uri="{BB962C8B-B14F-4D97-AF65-F5344CB8AC3E}">
        <p14:creationId xmlns:p14="http://schemas.microsoft.com/office/powerpoint/2010/main" val="14331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A4A3A4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iusura blu sigi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C4D679EB-E44C-4B95-8CF2-08E30E71FF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magine 8" descr="Immagine 8">
            <a:extLst>
              <a:ext uri="{FF2B5EF4-FFF2-40B4-BE49-F238E27FC236}">
                <a16:creationId xmlns:a16="http://schemas.microsoft.com/office/drawing/2014/main" id="{86F31B11-2B96-4D0B-B32B-3FAB46BD34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9097" y="531079"/>
            <a:ext cx="1991396" cy="67131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CD1D166C-0CCE-4090-A74A-0635F6331D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205" y="2197312"/>
            <a:ext cx="9144000" cy="138317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Nome Cognome</a:t>
            </a: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D62B508D-2C8E-478B-893D-5A7CF06CBE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8661" y="4238047"/>
            <a:ext cx="9144000" cy="58687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Struttura/Dipartimento</a:t>
            </a:r>
          </a:p>
        </p:txBody>
      </p:sp>
      <p:sp>
        <p:nvSpPr>
          <p:cNvPr id="15" name="Segnaposto testo 3">
            <a:extLst>
              <a:ext uri="{FF2B5EF4-FFF2-40B4-BE49-F238E27FC236}">
                <a16:creationId xmlns:a16="http://schemas.microsoft.com/office/drawing/2014/main" id="{209DE021-4EAB-49AF-9329-25955C34DA3F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22164" y="5972363"/>
            <a:ext cx="9237774" cy="403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www.units.it</a:t>
            </a:r>
          </a:p>
        </p:txBody>
      </p:sp>
      <p:sp>
        <p:nvSpPr>
          <p:cNvPr id="16" name="Segnaposto testo 3">
            <a:extLst>
              <a:ext uri="{FF2B5EF4-FFF2-40B4-BE49-F238E27FC236}">
                <a16:creationId xmlns:a16="http://schemas.microsoft.com/office/drawing/2014/main" id="{08BECB5E-D5AA-4347-95BE-36C3361157B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22164" y="5591055"/>
            <a:ext cx="9237774" cy="403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nome.cognome@email.it</a:t>
            </a:r>
          </a:p>
        </p:txBody>
      </p:sp>
      <p:cxnSp>
        <p:nvCxnSpPr>
          <p:cNvPr id="2" name="Connettore diritto 7">
            <a:extLst>
              <a:ext uri="{FF2B5EF4-FFF2-40B4-BE49-F238E27FC236}">
                <a16:creationId xmlns:a16="http://schemas.microsoft.com/office/drawing/2014/main" id="{48C1BC2E-DEB2-6BF4-6923-FA039E009634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71818"/>
            <a:ext cx="2044700" cy="0"/>
          </a:xfrm>
          <a:prstGeom prst="line">
            <a:avLst/>
          </a:prstGeom>
          <a:ln w="38100">
            <a:solidFill>
              <a:srgbClr val="BACE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8264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iusura bianca sigi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48AB2C42-D160-4486-98FF-B82D4AC974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205" y="2197314"/>
            <a:ext cx="9144000" cy="138317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19335A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Nome Cognome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884ED944-4990-47B3-BE2A-09064053F0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5" y="523780"/>
            <a:ext cx="2015681" cy="678612"/>
          </a:xfrm>
          <a:prstGeom prst="rect">
            <a:avLst/>
          </a:prstGeom>
        </p:spPr>
      </p:pic>
      <p:sp>
        <p:nvSpPr>
          <p:cNvPr id="12" name="Segnaposto testo 3">
            <a:extLst>
              <a:ext uri="{FF2B5EF4-FFF2-40B4-BE49-F238E27FC236}">
                <a16:creationId xmlns:a16="http://schemas.microsoft.com/office/drawing/2014/main" id="{725DB68D-7092-4613-88F6-26045D8EB281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22164" y="5972363"/>
            <a:ext cx="9144000" cy="403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19335A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www.units.it</a:t>
            </a:r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6F230120-09EB-48A5-A9D8-CCD4EA9C33F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22164" y="5591055"/>
            <a:ext cx="9144000" cy="403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nome.cognome@email.it</a:t>
            </a:r>
          </a:p>
        </p:txBody>
      </p:sp>
      <p:sp>
        <p:nvSpPr>
          <p:cNvPr id="10" name="Sottotitolo 2">
            <a:extLst>
              <a:ext uri="{FF2B5EF4-FFF2-40B4-BE49-F238E27FC236}">
                <a16:creationId xmlns:a16="http://schemas.microsoft.com/office/drawing/2014/main" id="{CA0BE1CA-5CB5-4689-B65E-B97627BF27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8661" y="4238047"/>
            <a:ext cx="9144000" cy="58687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Struttura/Dipartimento</a:t>
            </a:r>
          </a:p>
        </p:txBody>
      </p:sp>
      <p:cxnSp>
        <p:nvCxnSpPr>
          <p:cNvPr id="11" name="Connettore diritto 7">
            <a:extLst>
              <a:ext uri="{FF2B5EF4-FFF2-40B4-BE49-F238E27FC236}">
                <a16:creationId xmlns:a16="http://schemas.microsoft.com/office/drawing/2014/main" id="{7F30C25E-95B1-402A-A69E-F8B7CC8F8A5C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71818"/>
            <a:ext cx="2044700" cy="0"/>
          </a:xfrm>
          <a:prstGeom prst="line">
            <a:avLst/>
          </a:prstGeom>
          <a:ln w="38100">
            <a:solidFill>
              <a:srgbClr val="BACE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6867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iusura bianca sigil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884ED944-4990-47B3-BE2A-09064053F0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5" y="523780"/>
            <a:ext cx="2015681" cy="678612"/>
          </a:xfrm>
          <a:prstGeom prst="rect">
            <a:avLst/>
          </a:prstGeom>
        </p:spPr>
      </p:pic>
      <p:sp>
        <p:nvSpPr>
          <p:cNvPr id="12" name="Segnaposto testo 3">
            <a:extLst>
              <a:ext uri="{FF2B5EF4-FFF2-40B4-BE49-F238E27FC236}">
                <a16:creationId xmlns:a16="http://schemas.microsoft.com/office/drawing/2014/main" id="{725DB68D-7092-4613-88F6-26045D8EB281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22164" y="5972363"/>
            <a:ext cx="9144000" cy="403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19335A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www.units.it</a:t>
            </a:r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6F230120-09EB-48A5-A9D8-CCD4EA9C33F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22164" y="5591055"/>
            <a:ext cx="9144000" cy="403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nome.cognome@email.it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389DEC05-3283-479B-A61B-4DDE48F8C5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205" y="2197314"/>
            <a:ext cx="9144000" cy="138317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19335A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Nome Cognome</a:t>
            </a: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A17F482E-20D1-4CA0-8C14-4571D95AF5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8661" y="4238047"/>
            <a:ext cx="9144000" cy="58687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Struttura/Dipartimento</a:t>
            </a:r>
          </a:p>
        </p:txBody>
      </p:sp>
      <p:cxnSp>
        <p:nvCxnSpPr>
          <p:cNvPr id="14" name="Connettore diritto 7">
            <a:extLst>
              <a:ext uri="{FF2B5EF4-FFF2-40B4-BE49-F238E27FC236}">
                <a16:creationId xmlns:a16="http://schemas.microsoft.com/office/drawing/2014/main" id="{2A14F0FE-89B2-4041-8D80-A233D549D001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71818"/>
            <a:ext cx="2044700" cy="0"/>
          </a:xfrm>
          <a:prstGeom prst="line">
            <a:avLst/>
          </a:prstGeom>
          <a:ln w="38100">
            <a:solidFill>
              <a:srgbClr val="BE15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8288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iusura bianca sigill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884ED944-4990-47B3-BE2A-09064053F0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5" y="523780"/>
            <a:ext cx="2015681" cy="678612"/>
          </a:xfrm>
          <a:prstGeom prst="rect">
            <a:avLst/>
          </a:prstGeom>
        </p:spPr>
      </p:pic>
      <p:sp>
        <p:nvSpPr>
          <p:cNvPr id="12" name="Segnaposto testo 3">
            <a:extLst>
              <a:ext uri="{FF2B5EF4-FFF2-40B4-BE49-F238E27FC236}">
                <a16:creationId xmlns:a16="http://schemas.microsoft.com/office/drawing/2014/main" id="{725DB68D-7092-4613-88F6-26045D8EB281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22164" y="5972363"/>
            <a:ext cx="9144000" cy="403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19335A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www.units.it</a:t>
            </a:r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6F230120-09EB-48A5-A9D8-CCD4EA9C33F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22164" y="5591055"/>
            <a:ext cx="9144000" cy="403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nome.cognome@email.it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CC7EC862-5242-4845-B5E2-E901BDE649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205" y="2187586"/>
            <a:ext cx="9144000" cy="138317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BE154B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Nome Cognome</a:t>
            </a: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853059D3-BCD7-4FDE-9FB3-5717895B5A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8661" y="4238047"/>
            <a:ext cx="9144000" cy="58687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Struttura/Dipartimento</a:t>
            </a:r>
          </a:p>
        </p:txBody>
      </p:sp>
      <p:cxnSp>
        <p:nvCxnSpPr>
          <p:cNvPr id="14" name="Connettore diritto 7">
            <a:extLst>
              <a:ext uri="{FF2B5EF4-FFF2-40B4-BE49-F238E27FC236}">
                <a16:creationId xmlns:a16="http://schemas.microsoft.com/office/drawing/2014/main" id="{F83C07A2-B513-41E0-883B-A6307FD589D1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71818"/>
            <a:ext cx="2044700" cy="0"/>
          </a:xfrm>
          <a:prstGeom prst="line">
            <a:avLst/>
          </a:prstGeom>
          <a:ln w="38100">
            <a:solidFill>
              <a:srgbClr val="1933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7833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LU sigill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7D6DFE2-C1A9-49CD-B24C-2BEC7C317B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magine 8" descr="Immagine 8">
            <a:extLst>
              <a:ext uri="{FF2B5EF4-FFF2-40B4-BE49-F238E27FC236}">
                <a16:creationId xmlns:a16="http://schemas.microsoft.com/office/drawing/2014/main" id="{86F31B11-2B96-4D0B-B32B-3FAB46BD34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9097" y="531079"/>
            <a:ext cx="1991396" cy="67131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25541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/ sottotitolo / data blu sigi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7D6DFE2-C1A9-49CD-B24C-2BEC7C317B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48AB2C42-D160-4486-98FF-B82D4AC974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8662" y="2003898"/>
            <a:ext cx="5884862" cy="1051302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Titolo della </a:t>
            </a:r>
            <a:br>
              <a:rPr lang="it-IT"/>
            </a:br>
            <a:r>
              <a:rPr lang="it-IT"/>
              <a:t>presentazione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60FEAEC8-22F6-4EC5-A22C-E578DF50975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8389" y="3187457"/>
            <a:ext cx="5667611" cy="33736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Sottotitolo</a:t>
            </a:r>
          </a:p>
        </p:txBody>
      </p:sp>
      <p:pic>
        <p:nvPicPr>
          <p:cNvPr id="10" name="Immagine 8" descr="Immagine 8">
            <a:extLst>
              <a:ext uri="{FF2B5EF4-FFF2-40B4-BE49-F238E27FC236}">
                <a16:creationId xmlns:a16="http://schemas.microsoft.com/office/drawing/2014/main" id="{86F31B11-2B96-4D0B-B32B-3FAB46BD34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9097" y="531079"/>
            <a:ext cx="1991396" cy="671313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Segnaposto testo 3">
            <a:extLst>
              <a:ext uri="{FF2B5EF4-FFF2-40B4-BE49-F238E27FC236}">
                <a16:creationId xmlns:a16="http://schemas.microsoft.com/office/drawing/2014/main" id="{9D2932DD-B8C9-4CFC-8F58-9C39FDF037E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18662" y="4218811"/>
            <a:ext cx="3472402" cy="33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1 gennaio 2025</a:t>
            </a:r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D3462B0F-00CC-4CF6-ABAC-E311D718B18F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18662" y="4568329"/>
            <a:ext cx="3472402" cy="33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Trieste</a:t>
            </a:r>
          </a:p>
        </p:txBody>
      </p:sp>
      <p:sp>
        <p:nvSpPr>
          <p:cNvPr id="14" name="Segnaposto testo 3">
            <a:extLst>
              <a:ext uri="{FF2B5EF4-FFF2-40B4-BE49-F238E27FC236}">
                <a16:creationId xmlns:a16="http://schemas.microsoft.com/office/drawing/2014/main" id="{C77D6857-4A4C-45A3-B875-5320C26CE06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28390" y="5826417"/>
            <a:ext cx="5667610" cy="33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Nome Cognome</a:t>
            </a:r>
          </a:p>
        </p:txBody>
      </p:sp>
      <p:sp>
        <p:nvSpPr>
          <p:cNvPr id="15" name="Segnaposto testo 3">
            <a:extLst>
              <a:ext uri="{FF2B5EF4-FFF2-40B4-BE49-F238E27FC236}">
                <a16:creationId xmlns:a16="http://schemas.microsoft.com/office/drawing/2014/main" id="{7FC73E43-6C09-4604-8194-F6C6FB20B73A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428389" y="6175935"/>
            <a:ext cx="5667609" cy="33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Struttura/Dipartimento</a:t>
            </a:r>
          </a:p>
        </p:txBody>
      </p:sp>
      <p:cxnSp>
        <p:nvCxnSpPr>
          <p:cNvPr id="2" name="Connettore diritto 7">
            <a:extLst>
              <a:ext uri="{FF2B5EF4-FFF2-40B4-BE49-F238E27FC236}">
                <a16:creationId xmlns:a16="http://schemas.microsoft.com/office/drawing/2014/main" id="{BC85AF19-0A5F-18B7-C4DE-AC7578937433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71818"/>
            <a:ext cx="2044700" cy="0"/>
          </a:xfrm>
          <a:prstGeom prst="line">
            <a:avLst/>
          </a:prstGeom>
          <a:ln w="38100">
            <a:solidFill>
              <a:srgbClr val="BACE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8290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/ sottotitolo / data bianco sigi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48AB2C42-D160-4486-98FF-B82D4AC974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8662" y="2003898"/>
            <a:ext cx="5884862" cy="1051302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19335A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Titolo della </a:t>
            </a:r>
            <a:br>
              <a:rPr lang="it-IT"/>
            </a:br>
            <a:r>
              <a:rPr lang="it-IT"/>
              <a:t>presentazione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60FEAEC8-22F6-4EC5-A22C-E578DF50975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8389" y="3187457"/>
            <a:ext cx="5667611" cy="33736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Sottotitolo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4537A95F-71D4-4AD8-9C16-CA5D8B6BD77B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71818"/>
            <a:ext cx="2044700" cy="0"/>
          </a:xfrm>
          <a:prstGeom prst="line">
            <a:avLst/>
          </a:prstGeom>
          <a:ln w="38100">
            <a:solidFill>
              <a:srgbClr val="BACE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egnaposto testo 3">
            <a:extLst>
              <a:ext uri="{FF2B5EF4-FFF2-40B4-BE49-F238E27FC236}">
                <a16:creationId xmlns:a16="http://schemas.microsoft.com/office/drawing/2014/main" id="{9D2932DD-B8C9-4CFC-8F58-9C39FDF037E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18662" y="4218811"/>
            <a:ext cx="3472402" cy="33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1 gennaio 2025</a:t>
            </a:r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D3462B0F-00CC-4CF6-ABAC-E311D718B18F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18662" y="4568329"/>
            <a:ext cx="3472402" cy="33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Trieste</a:t>
            </a:r>
          </a:p>
        </p:txBody>
      </p:sp>
      <p:sp>
        <p:nvSpPr>
          <p:cNvPr id="14" name="Segnaposto testo 3">
            <a:extLst>
              <a:ext uri="{FF2B5EF4-FFF2-40B4-BE49-F238E27FC236}">
                <a16:creationId xmlns:a16="http://schemas.microsoft.com/office/drawing/2014/main" id="{C77D6857-4A4C-45A3-B875-5320C26CE06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28390" y="5826417"/>
            <a:ext cx="5667610" cy="33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rgbClr val="19335A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Nome Cognome</a:t>
            </a:r>
          </a:p>
        </p:txBody>
      </p:sp>
      <p:sp>
        <p:nvSpPr>
          <p:cNvPr id="15" name="Segnaposto testo 3">
            <a:extLst>
              <a:ext uri="{FF2B5EF4-FFF2-40B4-BE49-F238E27FC236}">
                <a16:creationId xmlns:a16="http://schemas.microsoft.com/office/drawing/2014/main" id="{7FC73E43-6C09-4604-8194-F6C6FB20B73A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428389" y="6175935"/>
            <a:ext cx="5667609" cy="33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Struttura/Dipartimento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9A4200A1-80F3-4908-BF90-96A1FC7489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5" y="523780"/>
            <a:ext cx="2015681" cy="67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5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/ sottotitolo / data bianco sigil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4537A95F-71D4-4AD8-9C16-CA5D8B6BD77B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71818"/>
            <a:ext cx="2044700" cy="0"/>
          </a:xfrm>
          <a:prstGeom prst="line">
            <a:avLst/>
          </a:prstGeom>
          <a:ln w="38100">
            <a:solidFill>
              <a:srgbClr val="BE15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magine 15">
            <a:extLst>
              <a:ext uri="{FF2B5EF4-FFF2-40B4-BE49-F238E27FC236}">
                <a16:creationId xmlns:a16="http://schemas.microsoft.com/office/drawing/2014/main" id="{9A4200A1-80F3-4908-BF90-96A1FC7489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5" y="523780"/>
            <a:ext cx="2015681" cy="678612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DA59AA78-371D-475E-ADBF-FA72131EDE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8662" y="2003898"/>
            <a:ext cx="5884862" cy="1051302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19335A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Titolo della </a:t>
            </a:r>
            <a:br>
              <a:rPr lang="it-IT"/>
            </a:br>
            <a:r>
              <a:rPr lang="it-IT"/>
              <a:t>presentazione</a:t>
            </a: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7493C186-AE5F-44A7-8D3B-4EAA210041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8389" y="3187457"/>
            <a:ext cx="5667611" cy="33736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Sottotitolo</a:t>
            </a:r>
          </a:p>
        </p:txBody>
      </p:sp>
      <p:sp>
        <p:nvSpPr>
          <p:cNvPr id="17" name="Segnaposto testo 3">
            <a:extLst>
              <a:ext uri="{FF2B5EF4-FFF2-40B4-BE49-F238E27FC236}">
                <a16:creationId xmlns:a16="http://schemas.microsoft.com/office/drawing/2014/main" id="{ABD05203-AD95-4BEF-B0B0-63F5957368D2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18662" y="4218811"/>
            <a:ext cx="3472402" cy="33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1 gennaio 2025</a:t>
            </a:r>
          </a:p>
        </p:txBody>
      </p:sp>
      <p:sp>
        <p:nvSpPr>
          <p:cNvPr id="18" name="Segnaposto testo 3">
            <a:extLst>
              <a:ext uri="{FF2B5EF4-FFF2-40B4-BE49-F238E27FC236}">
                <a16:creationId xmlns:a16="http://schemas.microsoft.com/office/drawing/2014/main" id="{7DC0C43A-701C-4327-A7B4-F308B1957DA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18662" y="4568329"/>
            <a:ext cx="3472402" cy="33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Trieste</a:t>
            </a:r>
          </a:p>
        </p:txBody>
      </p:sp>
      <p:sp>
        <p:nvSpPr>
          <p:cNvPr id="19" name="Segnaposto testo 3">
            <a:extLst>
              <a:ext uri="{FF2B5EF4-FFF2-40B4-BE49-F238E27FC236}">
                <a16:creationId xmlns:a16="http://schemas.microsoft.com/office/drawing/2014/main" id="{9DF0B118-FC99-446C-90EA-051C88EC2AC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28390" y="5826417"/>
            <a:ext cx="5667610" cy="33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rgbClr val="19335A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Nome Cognome</a:t>
            </a:r>
          </a:p>
        </p:txBody>
      </p:sp>
      <p:sp>
        <p:nvSpPr>
          <p:cNvPr id="20" name="Segnaposto testo 3">
            <a:extLst>
              <a:ext uri="{FF2B5EF4-FFF2-40B4-BE49-F238E27FC236}">
                <a16:creationId xmlns:a16="http://schemas.microsoft.com/office/drawing/2014/main" id="{15747E92-9C29-4856-8D95-7160AB6ABE9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428389" y="6175935"/>
            <a:ext cx="5667609" cy="33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Struttura/Dipartimento</a:t>
            </a:r>
          </a:p>
        </p:txBody>
      </p:sp>
    </p:spTree>
    <p:extLst>
      <p:ext uri="{BB962C8B-B14F-4D97-AF65-F5344CB8AC3E}">
        <p14:creationId xmlns:p14="http://schemas.microsoft.com/office/powerpoint/2010/main" val="2052960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olo / sottotitolo / data bianco sigill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48AB2C42-D160-4486-98FF-B82D4AC974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8662" y="2003898"/>
            <a:ext cx="5884862" cy="1051302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BE154B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Titolo della </a:t>
            </a:r>
            <a:br>
              <a:rPr lang="it-IT"/>
            </a:br>
            <a:r>
              <a:rPr lang="it-IT"/>
              <a:t>presentazione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60FEAEC8-22F6-4EC5-A22C-E578DF50975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8389" y="3187457"/>
            <a:ext cx="5667611" cy="33736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Sottotitolo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4537A95F-71D4-4AD8-9C16-CA5D8B6BD77B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71818"/>
            <a:ext cx="2044700" cy="0"/>
          </a:xfrm>
          <a:prstGeom prst="line">
            <a:avLst/>
          </a:prstGeom>
          <a:ln w="38100">
            <a:solidFill>
              <a:srgbClr val="1933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egnaposto testo 3">
            <a:extLst>
              <a:ext uri="{FF2B5EF4-FFF2-40B4-BE49-F238E27FC236}">
                <a16:creationId xmlns:a16="http://schemas.microsoft.com/office/drawing/2014/main" id="{9D2932DD-B8C9-4CFC-8F58-9C39FDF037E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18662" y="4218811"/>
            <a:ext cx="3472402" cy="33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1 gennaio 2025</a:t>
            </a:r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D3462B0F-00CC-4CF6-ABAC-E311D718B18F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18662" y="4568329"/>
            <a:ext cx="3472402" cy="33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Trieste</a:t>
            </a:r>
          </a:p>
        </p:txBody>
      </p:sp>
      <p:sp>
        <p:nvSpPr>
          <p:cNvPr id="14" name="Segnaposto testo 3">
            <a:extLst>
              <a:ext uri="{FF2B5EF4-FFF2-40B4-BE49-F238E27FC236}">
                <a16:creationId xmlns:a16="http://schemas.microsoft.com/office/drawing/2014/main" id="{C77D6857-4A4C-45A3-B875-5320C26CE06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28390" y="5826417"/>
            <a:ext cx="5667610" cy="33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rgbClr val="19335A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Nome Cognome</a:t>
            </a:r>
          </a:p>
        </p:txBody>
      </p:sp>
      <p:sp>
        <p:nvSpPr>
          <p:cNvPr id="15" name="Segnaposto testo 3">
            <a:extLst>
              <a:ext uri="{FF2B5EF4-FFF2-40B4-BE49-F238E27FC236}">
                <a16:creationId xmlns:a16="http://schemas.microsoft.com/office/drawing/2014/main" id="{7FC73E43-6C09-4604-8194-F6C6FB20B73A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428389" y="6175935"/>
            <a:ext cx="5667609" cy="33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Struttura/Dipartimento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9A4200A1-80F3-4908-BF90-96A1FC7489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5" y="523780"/>
            <a:ext cx="2015681" cy="67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511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/ sottotitolo / blu sigi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2B4579C8-5D37-4F9D-B475-7E9B85CC87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48AB2C42-D160-4486-98FF-B82D4AC974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8661" y="2187588"/>
            <a:ext cx="9144000" cy="138317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60FEAEC8-22F6-4EC5-A22C-E578DF50975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8661" y="422832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Sottotitolo</a:t>
            </a:r>
          </a:p>
        </p:txBody>
      </p:sp>
      <p:pic>
        <p:nvPicPr>
          <p:cNvPr id="10" name="Immagine 8" descr="Immagine 8">
            <a:extLst>
              <a:ext uri="{FF2B5EF4-FFF2-40B4-BE49-F238E27FC236}">
                <a16:creationId xmlns:a16="http://schemas.microsoft.com/office/drawing/2014/main" id="{86F31B11-2B96-4D0B-B32B-3FAB46BD34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9097" y="531079"/>
            <a:ext cx="1991396" cy="671313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2" name="Connettore diritto 7">
            <a:extLst>
              <a:ext uri="{FF2B5EF4-FFF2-40B4-BE49-F238E27FC236}">
                <a16:creationId xmlns:a16="http://schemas.microsoft.com/office/drawing/2014/main" id="{0C592BB2-8447-9AB3-4BA7-F16FF88F7A74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62090"/>
            <a:ext cx="2044700" cy="0"/>
          </a:xfrm>
          <a:prstGeom prst="line">
            <a:avLst/>
          </a:prstGeom>
          <a:ln w="38100">
            <a:solidFill>
              <a:srgbClr val="BACE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728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/ sottotitolo / bianco sigi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884ED944-4990-47B3-BE2A-09064053F0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5" y="523780"/>
            <a:ext cx="2015681" cy="678612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73968C19-3E09-4C71-A9EE-7DE8A340AE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8661" y="2187588"/>
            <a:ext cx="9144000" cy="138317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19335A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14480E28-46F3-4CC5-B78B-6E4257E7542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8661" y="422832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933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Sottotitolo</a:t>
            </a:r>
          </a:p>
        </p:txBody>
      </p:sp>
      <p:cxnSp>
        <p:nvCxnSpPr>
          <p:cNvPr id="12" name="Connettore diritto 7">
            <a:extLst>
              <a:ext uri="{FF2B5EF4-FFF2-40B4-BE49-F238E27FC236}">
                <a16:creationId xmlns:a16="http://schemas.microsoft.com/office/drawing/2014/main" id="{46537980-E839-4967-90A5-F41C94201741}"/>
              </a:ext>
            </a:extLst>
          </p:cNvPr>
          <p:cNvCxnSpPr>
            <a:cxnSpLocks/>
          </p:cNvCxnSpPr>
          <p:nvPr userDrawn="1"/>
        </p:nvCxnSpPr>
        <p:spPr>
          <a:xfrm>
            <a:off x="520700" y="3862090"/>
            <a:ext cx="2044700" cy="0"/>
          </a:xfrm>
          <a:prstGeom prst="line">
            <a:avLst/>
          </a:prstGeom>
          <a:ln w="38100">
            <a:solidFill>
              <a:srgbClr val="BACE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907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1CE16DA6-3257-43AD-A6F9-AA9602340349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85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55" r:id="rId2"/>
    <p:sldLayoutId id="2147483689" r:id="rId3"/>
    <p:sldLayoutId id="2147483686" r:id="rId4"/>
    <p:sldLayoutId id="2147483687" r:id="rId5"/>
    <p:sldLayoutId id="2147483694" r:id="rId6"/>
    <p:sldLayoutId id="2147483690" r:id="rId7"/>
    <p:sldLayoutId id="2147483685" r:id="rId8"/>
    <p:sldLayoutId id="2147483684" r:id="rId9"/>
    <p:sldLayoutId id="2147483695" r:id="rId10"/>
    <p:sldLayoutId id="2147483691" r:id="rId11"/>
    <p:sldLayoutId id="2147483688" r:id="rId12"/>
    <p:sldLayoutId id="2147483698" r:id="rId13"/>
    <p:sldLayoutId id="2147483676" r:id="rId14"/>
    <p:sldLayoutId id="2147483677" r:id="rId15"/>
    <p:sldLayoutId id="2147483696" r:id="rId16"/>
    <p:sldLayoutId id="2147483692" r:id="rId17"/>
    <p:sldLayoutId id="2147483671" r:id="rId18"/>
    <p:sldLayoutId id="2147483699" r:id="rId19"/>
    <p:sldLayoutId id="2147483663" r:id="rId20"/>
    <p:sldLayoutId id="2147483657" r:id="rId21"/>
    <p:sldLayoutId id="2147483666" r:id="rId22"/>
    <p:sldLayoutId id="2147483660" r:id="rId23"/>
    <p:sldLayoutId id="2147483678" r:id="rId24"/>
    <p:sldLayoutId id="2147483682" r:id="rId25"/>
    <p:sldLayoutId id="2147483681" r:id="rId26"/>
    <p:sldLayoutId id="2147483697" r:id="rId27"/>
    <p:sldLayoutId id="2147483693" r:id="rId2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pos="325" userDrawn="1">
          <p15:clr>
            <a:srgbClr val="A4A3A4"/>
          </p15:clr>
        </p15:guide>
        <p15:guide id="4" orient="horz" pos="323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portale.units.it/it/studiare/post-lauream/scuole-di-specializzazione/area-medica/bando-e-ammissioni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iestetrasporti.it/it/trasporto-pubblico/linee-orari" TargetMode="External"/><Relationship Id="rId2" Type="http://schemas.openxmlformats.org/officeDocument/2006/relationships/hyperlink" Target="https://maps.app.goo.gl/4dkVJN7Q5wdLLe1D7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9EF641-E75A-4900-A0DF-8384E0C72D0C}"/>
              </a:ext>
            </a:extLst>
          </p:cNvPr>
          <p:cNvSpPr txBox="1">
            <a:spLocks/>
          </p:cNvSpPr>
          <p:nvPr/>
        </p:nvSpPr>
        <p:spPr>
          <a:xfrm>
            <a:off x="408934" y="2003898"/>
            <a:ext cx="5884862" cy="105130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it-IT" sz="3600" b="1" dirty="0">
                <a:latin typeface="Aptos" panose="020B0004020202020204" pitchFamily="34" charset="0"/>
              </a:rPr>
              <a:t>GUIDA PER I CANDIDATI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D8C3F5B-06CB-4C03-A210-CF27ADC3327F}"/>
              </a:ext>
            </a:extLst>
          </p:cNvPr>
          <p:cNvSpPr txBox="1">
            <a:spLocks/>
          </p:cNvSpPr>
          <p:nvPr/>
        </p:nvSpPr>
        <p:spPr>
          <a:xfrm>
            <a:off x="418662" y="4218811"/>
            <a:ext cx="3472402" cy="33736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latin typeface="Aptos" panose="020B0004020202020204" pitchFamily="34" charset="0"/>
                <a:cs typeface="Aparajita" panose="020B0502040204020203" pitchFamily="18" charset="0"/>
              </a:rPr>
              <a:t>Trieste, 21 luglio 2026</a:t>
            </a:r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B84EF073-E33E-4845-A45C-45DA354EAF49}"/>
              </a:ext>
            </a:extLst>
          </p:cNvPr>
          <p:cNvSpPr txBox="1">
            <a:spLocks/>
          </p:cNvSpPr>
          <p:nvPr/>
        </p:nvSpPr>
        <p:spPr>
          <a:xfrm>
            <a:off x="418662" y="5719791"/>
            <a:ext cx="5667609" cy="54520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dirty="0">
                <a:latin typeface="Aptos" panose="020B0004020202020204" pitchFamily="34" charset="0"/>
              </a:rPr>
              <a:t>Concorso di ammissione alle Scuole di specializzazione di area sanitaria – SSM 2026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F7C116AF-6F72-4058-9003-501D0DEC361E}"/>
              </a:ext>
            </a:extLst>
          </p:cNvPr>
          <p:cNvCxnSpPr>
            <a:cxnSpLocks/>
          </p:cNvCxnSpPr>
          <p:nvPr/>
        </p:nvCxnSpPr>
        <p:spPr>
          <a:xfrm>
            <a:off x="520700" y="3871818"/>
            <a:ext cx="2044700" cy="0"/>
          </a:xfrm>
          <a:prstGeom prst="line">
            <a:avLst/>
          </a:prstGeom>
          <a:ln w="38100">
            <a:solidFill>
              <a:srgbClr val="BACE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8941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D6628-DF3E-29BA-0C1D-E37CFE0F3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DA91C1E-DAB2-6329-11AB-DBC6DC1325EA}"/>
              </a:ext>
            </a:extLst>
          </p:cNvPr>
          <p:cNvSpPr txBox="1"/>
          <p:nvPr/>
        </p:nvSpPr>
        <p:spPr>
          <a:xfrm>
            <a:off x="3005750" y="579422"/>
            <a:ext cx="8428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  <a:latin typeface="Aptos" panose="020B0004020202020204" pitchFamily="34" charset="0"/>
              </a:rPr>
              <a:t>6) COSA NON PORTARE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C309CD8-36FF-7C0D-336C-05B766A7EA10}"/>
              </a:ext>
            </a:extLst>
          </p:cNvPr>
          <p:cNvSpPr txBox="1"/>
          <p:nvPr/>
        </p:nvSpPr>
        <p:spPr>
          <a:xfrm>
            <a:off x="832919" y="1815818"/>
            <a:ext cx="1060160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bg2"/>
                </a:solidFill>
                <a:latin typeface="Aptos" panose="020B0004020202020204" pitchFamily="34" charset="0"/>
              </a:rPr>
              <a:t>I candidati non possono introdurre nell’area concorsuale, e dovranno obbligatoriamente lasciare presso il servizio di guardaroba attivati negli edifici C1 e H3, i seguenti effetti personali:</a:t>
            </a:r>
          </a:p>
          <a:p>
            <a:endParaRPr lang="it-IT" sz="2200" dirty="0">
              <a:solidFill>
                <a:schemeClr val="bg2"/>
              </a:solidFill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bg2"/>
                </a:solidFill>
                <a:latin typeface="Aptos" panose="020B0004020202020204" pitchFamily="34" charset="0"/>
              </a:rPr>
              <a:t>Bagagli e borse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>
              <a:solidFill>
                <a:schemeClr val="bg2"/>
              </a:solidFill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bg2"/>
                </a:solidFill>
                <a:latin typeface="Aptos" panose="020B0004020202020204" pitchFamily="34" charset="0"/>
              </a:rPr>
              <a:t>Manuali, testi, appunti di qualsiasi natura, strumenti di cancelleria idonei all’annotazione di testi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>
              <a:solidFill>
                <a:schemeClr val="bg2"/>
              </a:solidFill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bg2"/>
                </a:solidFill>
                <a:latin typeface="Aptos" panose="020B0004020202020204" pitchFamily="34" charset="0"/>
              </a:rPr>
              <a:t>Telefoni cellulari, smartphone, palmari, smartwatch e ogni strumento idoneo alla memorizzazione di informazioni o alla trasmissione di dati. I telefoni cellulari dovranno essere consegnati </a:t>
            </a:r>
            <a:r>
              <a:rPr lang="it-IT" sz="2200" b="1" dirty="0">
                <a:solidFill>
                  <a:schemeClr val="bg2"/>
                </a:solidFill>
                <a:latin typeface="Aptos" panose="020B0004020202020204" pitchFamily="34" charset="0"/>
              </a:rPr>
              <a:t>spenti</a:t>
            </a:r>
            <a:r>
              <a:rPr lang="it-IT" sz="2200" dirty="0">
                <a:solidFill>
                  <a:schemeClr val="bg2"/>
                </a:solidFill>
                <a:latin typeface="Aptos" panose="020B0004020202020204" pitchFamily="34" charset="0"/>
              </a:rPr>
              <a:t> al servizio di guardaroba</a:t>
            </a:r>
            <a:endParaRPr lang="it-IT" sz="2200" dirty="0"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639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5F4D3-0BC4-164B-D2A1-EC6764587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2E71297-D5BE-D42D-4F9B-E1ED8D2ABDE8}"/>
              </a:ext>
            </a:extLst>
          </p:cNvPr>
          <p:cNvSpPr txBox="1"/>
          <p:nvPr/>
        </p:nvSpPr>
        <p:spPr>
          <a:xfrm>
            <a:off x="3005750" y="579422"/>
            <a:ext cx="8428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  <a:latin typeface="Aptos" panose="020B0004020202020204" pitchFamily="34" charset="0"/>
              </a:rPr>
              <a:t>7) AVVERTENZE SULLO SVOLGIMENTO DELLA PROVA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F50120B-AC9D-6AC0-BCAB-9153A25DE481}"/>
              </a:ext>
            </a:extLst>
          </p:cNvPr>
          <p:cNvSpPr txBox="1"/>
          <p:nvPr/>
        </p:nvSpPr>
        <p:spPr>
          <a:xfrm>
            <a:off x="795196" y="2367171"/>
            <a:ext cx="10601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bg2"/>
                </a:solidFill>
                <a:latin typeface="Aptos" panose="020B0004020202020204" pitchFamily="34" charset="0"/>
              </a:rPr>
              <a:t>Per l’accesso all’area concorsuale i candidati dovranno:</a:t>
            </a:r>
          </a:p>
          <a:p>
            <a:endParaRPr lang="it-IT" sz="2200" dirty="0">
              <a:solidFill>
                <a:schemeClr val="bg2"/>
              </a:solidFill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bg2"/>
                </a:solidFill>
                <a:latin typeface="Aptos" panose="020B0004020202020204" pitchFamily="34" charset="0"/>
              </a:rPr>
              <a:t>Posizionarti ordinatamente nella fila per l’accesso alla propria aula e seguire le indicazioni della segnaletica e del personale addetto alla vigilanza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>
              <a:solidFill>
                <a:schemeClr val="bg2"/>
              </a:solidFill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bg2"/>
                </a:solidFill>
                <a:latin typeface="Aptos" panose="020B0004020202020204" pitchFamily="34" charset="0"/>
              </a:rPr>
              <a:t>Evitare ogni tipo di assembramento negli spazi comuni dell’edificio</a:t>
            </a:r>
          </a:p>
        </p:txBody>
      </p:sp>
    </p:spTree>
    <p:extLst>
      <p:ext uri="{BB962C8B-B14F-4D97-AF65-F5344CB8AC3E}">
        <p14:creationId xmlns:p14="http://schemas.microsoft.com/office/powerpoint/2010/main" val="682720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C74ED-D549-B4CF-218E-F394F6B5E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7A7D616-24E2-7C6B-6851-76241A6C864D}"/>
              </a:ext>
            </a:extLst>
          </p:cNvPr>
          <p:cNvSpPr txBox="1"/>
          <p:nvPr/>
        </p:nvSpPr>
        <p:spPr>
          <a:xfrm>
            <a:off x="3005750" y="579422"/>
            <a:ext cx="8428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  <a:latin typeface="Aptos" panose="020B0004020202020204" pitchFamily="34" charset="0"/>
              </a:rPr>
              <a:t>7) AVVERTENZE SULLO SVOLGIMENTO DELLA PROVA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7BCD171-8E57-804E-B437-9F6F31D40820}"/>
              </a:ext>
            </a:extLst>
          </p:cNvPr>
          <p:cNvSpPr txBox="1"/>
          <p:nvPr/>
        </p:nvSpPr>
        <p:spPr>
          <a:xfrm>
            <a:off x="795196" y="1785040"/>
            <a:ext cx="106016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bg2"/>
                </a:solidFill>
                <a:latin typeface="Aptos" panose="020B0004020202020204" pitchFamily="34" charset="0"/>
              </a:rPr>
              <a:t>All’interno dell’area concorsuale i candidati dovranno:</a:t>
            </a:r>
          </a:p>
          <a:p>
            <a:endParaRPr lang="it-IT" sz="2200" dirty="0">
              <a:solidFill>
                <a:schemeClr val="bg2"/>
              </a:solidFill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bg2"/>
                </a:solidFill>
                <a:latin typeface="Aptos" panose="020B0004020202020204" pitchFamily="34" charset="0"/>
              </a:rPr>
              <a:t>Recarsi alla postazione di registrazione per la verifica dei propri dati anagrafici, seguendo le indicazioni del personale di vigilanza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>
              <a:solidFill>
                <a:schemeClr val="bg2"/>
              </a:solidFill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bg2"/>
                </a:solidFill>
                <a:latin typeface="Aptos" panose="020B0004020202020204" pitchFamily="34" charset="0"/>
              </a:rPr>
              <a:t>Esibire il codice fiscale e il documento di riconoscimento e firmare il registro d’aula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>
              <a:solidFill>
                <a:schemeClr val="bg2"/>
              </a:solidFill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bg2"/>
                </a:solidFill>
                <a:latin typeface="Aptos" panose="020B0004020202020204" pitchFamily="34" charset="0"/>
              </a:rPr>
              <a:t>Recarsi al posto indicato dal personale di vigilanza e non spostarsi dalla postazione assegnata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>
              <a:solidFill>
                <a:schemeClr val="bg2"/>
              </a:solidFill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bg2"/>
                </a:solidFill>
                <a:latin typeface="Aptos" panose="020B0004020202020204" pitchFamily="34" charset="0"/>
              </a:rPr>
              <a:t>Usufruire dei servizi igienici prima dell’inizio della prova, seguendo le indicazioni del personale di vigilanza</a:t>
            </a:r>
          </a:p>
        </p:txBody>
      </p:sp>
    </p:spTree>
    <p:extLst>
      <p:ext uri="{BB962C8B-B14F-4D97-AF65-F5344CB8AC3E}">
        <p14:creationId xmlns:p14="http://schemas.microsoft.com/office/powerpoint/2010/main" val="4259257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69479-9B8C-F1E8-12E5-042F8B430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8E01623-BDE8-C9DD-047F-1DF26389F599}"/>
              </a:ext>
            </a:extLst>
          </p:cNvPr>
          <p:cNvSpPr txBox="1"/>
          <p:nvPr/>
        </p:nvSpPr>
        <p:spPr>
          <a:xfrm>
            <a:off x="3005750" y="579422"/>
            <a:ext cx="8428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  <a:latin typeface="Aptos" panose="020B0004020202020204" pitchFamily="34" charset="0"/>
              </a:rPr>
              <a:t>7) AVVERTENZE SULLO SVOLGIMENTO DELLA PROVA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425F74C-AE23-D4ED-B756-9BD26DEB8CAD}"/>
              </a:ext>
            </a:extLst>
          </p:cNvPr>
          <p:cNvSpPr txBox="1"/>
          <p:nvPr/>
        </p:nvSpPr>
        <p:spPr>
          <a:xfrm>
            <a:off x="795196" y="2139997"/>
            <a:ext cx="106016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bg2"/>
                </a:solidFill>
                <a:latin typeface="Aptos" panose="020B0004020202020204" pitchFamily="34" charset="0"/>
              </a:rPr>
              <a:t>Al termine della prova i candidati dovranno:</a:t>
            </a:r>
          </a:p>
          <a:p>
            <a:endParaRPr lang="it-IT" sz="2200" dirty="0">
              <a:solidFill>
                <a:schemeClr val="bg2"/>
              </a:solidFill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bg2"/>
                </a:solidFill>
                <a:latin typeface="Aptos" panose="020B0004020202020204" pitchFamily="34" charset="0"/>
              </a:rPr>
              <a:t>Restare al proprio posto e seguire le indicazioni del personale di vigilanza per il salvataggio dei dati della propria prova e per l’inserimento del codice fiscale a conclusione della procedura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>
              <a:solidFill>
                <a:schemeClr val="bg2"/>
              </a:solidFill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bg2"/>
                </a:solidFill>
                <a:latin typeface="Aptos" panose="020B0004020202020204" pitchFamily="34" charset="0"/>
              </a:rPr>
              <a:t>Solo dopo l’indicazione del personale di vigilanza, recarsi alla postazione allestita verso le uscite, firmare il registro d’aula e recarsi presso il servizio di guardaroba per riprendere gli eventuali effetti personali</a:t>
            </a:r>
          </a:p>
        </p:txBody>
      </p:sp>
    </p:spTree>
    <p:extLst>
      <p:ext uri="{BB962C8B-B14F-4D97-AF65-F5344CB8AC3E}">
        <p14:creationId xmlns:p14="http://schemas.microsoft.com/office/powerpoint/2010/main" val="3436018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46603-2D4D-BD38-5010-D333EF04E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FDEA5B1F-68B6-25E6-C2B9-FB0526C9ED8B}"/>
              </a:ext>
            </a:extLst>
          </p:cNvPr>
          <p:cNvSpPr txBox="1"/>
          <p:nvPr/>
        </p:nvSpPr>
        <p:spPr>
          <a:xfrm>
            <a:off x="4606704" y="561315"/>
            <a:ext cx="2978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bg1"/>
                </a:solidFill>
                <a:latin typeface="Aptos" panose="020B0004020202020204" pitchFamily="34" charset="0"/>
              </a:rPr>
              <a:t>ATTENZIONE!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7F3D7D6-490B-584C-2DD2-40F698AA6C2D}"/>
              </a:ext>
            </a:extLst>
          </p:cNvPr>
          <p:cNvSpPr txBox="1"/>
          <p:nvPr/>
        </p:nvSpPr>
        <p:spPr>
          <a:xfrm>
            <a:off x="795196" y="1939880"/>
            <a:ext cx="10601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bg2"/>
                </a:solidFill>
                <a:latin typeface="Aptos" panose="020B0004020202020204" pitchFamily="34" charset="0"/>
              </a:rPr>
              <a:t>I candidati non potranno lasciare l’aula prima dello scadere del tempo assegnato per la prova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D7CCD04-CE89-5039-64D4-E64CDE5C3FAE}"/>
              </a:ext>
            </a:extLst>
          </p:cNvPr>
          <p:cNvSpPr txBox="1"/>
          <p:nvPr/>
        </p:nvSpPr>
        <p:spPr>
          <a:xfrm>
            <a:off x="1329349" y="3358835"/>
            <a:ext cx="95332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2"/>
                </a:solidFill>
                <a:latin typeface="Aptos" panose="020B0004020202020204" pitchFamily="34" charset="0"/>
              </a:rPr>
              <a:t>L’elenco in forma anonima dei risultati della prova potrà essere visualizzato, nella serata di martedì 21 </a:t>
            </a:r>
            <a:r>
              <a:rPr lang="it-IT" sz="2400">
                <a:solidFill>
                  <a:schemeClr val="bg2"/>
                </a:solidFill>
                <a:latin typeface="Aptos" panose="020B0004020202020204" pitchFamily="34" charset="0"/>
              </a:rPr>
              <a:t>luglio 2026, </a:t>
            </a:r>
            <a:r>
              <a:rPr lang="it-IT" sz="2400" dirty="0">
                <a:solidFill>
                  <a:schemeClr val="bg2"/>
                </a:solidFill>
                <a:latin typeface="Aptos" panose="020B0004020202020204" pitchFamily="34" charset="0"/>
              </a:rPr>
              <a:t>all’albo ufficiale di Ateneo e alla pagina web delle Scuole di Specializzazione: </a:t>
            </a:r>
          </a:p>
          <a:p>
            <a:pPr algn="ctr"/>
            <a:endParaRPr lang="it-IT" sz="2400" dirty="0">
              <a:solidFill>
                <a:schemeClr val="bg2"/>
              </a:solidFill>
              <a:latin typeface="Aptos" panose="020B0004020202020204" pitchFamily="34" charset="0"/>
            </a:endParaRPr>
          </a:p>
          <a:p>
            <a:pPr algn="ctr"/>
            <a:r>
              <a:rPr lang="it-IT" sz="2400" dirty="0">
                <a:latin typeface="Aptos" panose="020B0004020202020204" pitchFamily="34" charset="0"/>
                <a:hlinkClick r:id="rId2"/>
              </a:rPr>
              <a:t>https://portale.units.it/it/studiare/post-lauream/scuole-di-specializzazione/area-medica/bando-e-ammissioni</a:t>
            </a:r>
            <a:r>
              <a:rPr lang="it-IT" sz="2400" dirty="0">
                <a:latin typeface="Aptos" panose="020B00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6636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D51A3595-343C-EB6E-A68D-E0F256F4E981}"/>
              </a:ext>
            </a:extLst>
          </p:cNvPr>
          <p:cNvSpPr txBox="1"/>
          <p:nvPr/>
        </p:nvSpPr>
        <p:spPr>
          <a:xfrm>
            <a:off x="3047246" y="564075"/>
            <a:ext cx="60975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  <a:t>ESAME DI AMMISSIONE ALLE </a:t>
            </a:r>
            <a:b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  <a:t>SCUOLE DI SPECIALIZZAZIONE DI AREA SANITARIA</a:t>
            </a:r>
          </a:p>
          <a:p>
            <a:pPr algn="ctr"/>
            <a: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  <a:t>Anno Accademico 2025/2026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AF205CC-B5DF-85F7-85E0-43E67DFC397D}"/>
              </a:ext>
            </a:extLst>
          </p:cNvPr>
          <p:cNvSpPr txBox="1"/>
          <p:nvPr/>
        </p:nvSpPr>
        <p:spPr>
          <a:xfrm>
            <a:off x="968721" y="1846907"/>
            <a:ext cx="1004934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200000"/>
              </a:lnSpc>
              <a:buAutoNum type="arabicParenR"/>
            </a:pPr>
            <a: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  <a:t>Date e orari</a:t>
            </a:r>
          </a:p>
          <a:p>
            <a:pPr marL="742950" indent="-742950">
              <a:lnSpc>
                <a:spcPct val="200000"/>
              </a:lnSpc>
              <a:buAutoNum type="arabicParenR"/>
            </a:pPr>
            <a: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  <a:t>Sedi della prova</a:t>
            </a:r>
          </a:p>
          <a:p>
            <a:pPr marL="742950" indent="-742950">
              <a:lnSpc>
                <a:spcPct val="200000"/>
              </a:lnSpc>
              <a:buAutoNum type="arabicParenR"/>
            </a:pPr>
            <a: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  <a:t>Come raggiungere la sede</a:t>
            </a:r>
          </a:p>
          <a:p>
            <a:pPr marL="742950" indent="-742950">
              <a:lnSpc>
                <a:spcPct val="200000"/>
              </a:lnSpc>
              <a:buAutoNum type="arabicParenR"/>
            </a:pPr>
            <a: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  <a:t>Come raggiungere le aule</a:t>
            </a:r>
          </a:p>
          <a:p>
            <a:pPr marL="742950" indent="-742950">
              <a:lnSpc>
                <a:spcPct val="200000"/>
              </a:lnSpc>
              <a:buAutoNum type="arabicParenR"/>
            </a:pPr>
            <a: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  <a:t>Cosa portare</a:t>
            </a:r>
          </a:p>
          <a:p>
            <a:pPr marL="742950" indent="-742950">
              <a:lnSpc>
                <a:spcPct val="200000"/>
              </a:lnSpc>
              <a:buAutoNum type="arabicParenR"/>
            </a:pPr>
            <a: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  <a:t>Cosa non portare</a:t>
            </a:r>
          </a:p>
          <a:p>
            <a:pPr marL="742950" indent="-742950">
              <a:lnSpc>
                <a:spcPct val="200000"/>
              </a:lnSpc>
              <a:buAutoNum type="arabicParenR"/>
            </a:pPr>
            <a:r>
              <a:rPr lang="it-IT" dirty="0">
                <a:solidFill>
                  <a:schemeClr val="bg1"/>
                </a:solidFill>
                <a:latin typeface="Aptos" panose="020B0004020202020204" pitchFamily="34" charset="0"/>
              </a:rPr>
              <a:t>Avvertenze sullo svolgimento della prova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3533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3A33257-FA4F-EB04-7F9C-DDEE67972D9A}"/>
              </a:ext>
            </a:extLst>
          </p:cNvPr>
          <p:cNvSpPr txBox="1"/>
          <p:nvPr/>
        </p:nvSpPr>
        <p:spPr>
          <a:xfrm>
            <a:off x="3005750" y="579422"/>
            <a:ext cx="8428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  <a:latin typeface="Aptos" panose="020B0004020202020204" pitchFamily="34" charset="0"/>
              </a:rPr>
              <a:t>1) DATE E ORARI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39F6C38-AAA1-1C06-80E4-AC95FF04A18B}"/>
              </a:ext>
            </a:extLst>
          </p:cNvPr>
          <p:cNvSpPr txBox="1"/>
          <p:nvPr/>
        </p:nvSpPr>
        <p:spPr>
          <a:xfrm>
            <a:off x="688063" y="1874067"/>
            <a:ext cx="106016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chemeClr val="bg1"/>
                </a:solidFill>
                <a:latin typeface="Aptos" panose="020B0004020202020204" pitchFamily="34" charset="0"/>
              </a:rPr>
              <a:t>MARTEDÌ 21 LUGLIO 2026</a:t>
            </a:r>
          </a:p>
          <a:p>
            <a:endParaRPr lang="it-IT" sz="2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it-IT" sz="2000" dirty="0">
                <a:solidFill>
                  <a:schemeClr val="bg1"/>
                </a:solidFill>
                <a:latin typeface="Aptos" panose="020B0004020202020204" pitchFamily="34" charset="0"/>
              </a:rPr>
              <a:t>CONVOCAZIONE CANDIDATI: ORE 11.45</a:t>
            </a:r>
          </a:p>
          <a:p>
            <a:endParaRPr lang="it-IT" sz="2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it-IT" sz="2000" dirty="0">
                <a:solidFill>
                  <a:schemeClr val="bg1"/>
                </a:solidFill>
                <a:latin typeface="Aptos" panose="020B0004020202020204" pitchFamily="34" charset="0"/>
              </a:rPr>
              <a:t>OPERAZIONI DI RICONOSCIMENTO: DALLE ORE 11.45 ALLE ORE 13.15</a:t>
            </a:r>
          </a:p>
          <a:p>
            <a:endParaRPr lang="it-IT" sz="2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it-IT" sz="2000" dirty="0">
                <a:solidFill>
                  <a:schemeClr val="bg1"/>
                </a:solidFill>
                <a:latin typeface="Aptos" panose="020B0004020202020204" pitchFamily="34" charset="0"/>
              </a:rPr>
              <a:t>INIZIO PROVA: ORE 14.00</a:t>
            </a:r>
          </a:p>
          <a:p>
            <a:endParaRPr lang="it-IT" sz="2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it-IT" sz="2000" dirty="0">
                <a:solidFill>
                  <a:schemeClr val="bg1"/>
                </a:solidFill>
                <a:latin typeface="Aptos" panose="020B0004020202020204" pitchFamily="34" charset="0"/>
              </a:rPr>
              <a:t>DURATA DELLA PROVA: 210 minuti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7676F50-C48E-9B0C-A8CC-E89BF616CA4A}"/>
              </a:ext>
            </a:extLst>
          </p:cNvPr>
          <p:cNvSpPr txBox="1"/>
          <p:nvPr/>
        </p:nvSpPr>
        <p:spPr>
          <a:xfrm>
            <a:off x="688063" y="5160414"/>
            <a:ext cx="10746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bg1"/>
                </a:solidFill>
                <a:latin typeface="Aptos" panose="020B0004020202020204" pitchFamily="34" charset="0"/>
              </a:rPr>
              <a:t>LE OPERAZIONI DI RICONOSCIMENTO DEI CANDIDATI SI CHIUDERANNO IMPROROGABILMENTE ALLE </a:t>
            </a:r>
            <a:r>
              <a:rPr lang="it-IT" sz="2000" b="1">
                <a:solidFill>
                  <a:schemeClr val="bg1"/>
                </a:solidFill>
                <a:latin typeface="Aptos" panose="020B0004020202020204" pitchFamily="34" charset="0"/>
              </a:rPr>
              <a:t>ORE 13.15 AL FINE DI CONSENTIRE L’AVVIO DELLE OPERAZIONI PRELIMINARI ALL’ESAME E L’AVVIO DELLA PROVA ALLE ORE 14.00.</a:t>
            </a:r>
            <a:endParaRPr lang="it-IT" sz="20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386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0FB3A-F1E9-9706-4952-944874495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11E46A8-B13D-32C0-4610-05317E217501}"/>
              </a:ext>
            </a:extLst>
          </p:cNvPr>
          <p:cNvSpPr txBox="1"/>
          <p:nvPr/>
        </p:nvSpPr>
        <p:spPr>
          <a:xfrm>
            <a:off x="3005750" y="579422"/>
            <a:ext cx="8428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dirty="0">
                <a:solidFill>
                  <a:prstClr val="white"/>
                </a:solidFill>
                <a:latin typeface="Aptos" panose="020B0004020202020204" pitchFamily="34" charset="0"/>
              </a:rPr>
              <a:t>2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) SEDI DELLA PROVA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C6F6F24C-CCEB-096C-5AC0-A241502333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9828629"/>
              </p:ext>
            </p:extLst>
          </p:nvPr>
        </p:nvGraphicFramePr>
        <p:xfrm>
          <a:off x="2032000" y="1480157"/>
          <a:ext cx="8127999" cy="48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92789433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58075875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52228167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</a:rPr>
                        <a:t>AULA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</a:rPr>
                        <a:t>EDIFICIO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</a:rPr>
                        <a:t>POLO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8535529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</a:rPr>
                        <a:t>AULA 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</a:rPr>
                        <a:t>EDIFICIO H3</a:t>
                      </a:r>
                    </a:p>
                  </a:txBody>
                  <a:tcPr anchor="ctr"/>
                </a:tc>
                <a:tc rowSpan="7"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</a:rPr>
                        <a:t>POLO UNIVERSITARIO DI PIAZZALE EUROPA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0459305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</a:rPr>
                        <a:t>AULA 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EDIFICIO H3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454666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</a:rPr>
                        <a:t>AULA 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EDIFICIO H3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968978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</a:rPr>
                        <a:t>AULA 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EDIFICIO H3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7864188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</a:rPr>
                        <a:t>AULA 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EDIFICIO H3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307630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000000"/>
                          </a:solidFill>
                        </a:rPr>
                        <a:t>AULA NETTUNO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000000"/>
                          </a:solidFill>
                        </a:rPr>
                        <a:t>EDIFICIO C1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2727935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000000"/>
                          </a:solidFill>
                        </a:rPr>
                        <a:t>AULA SUN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000000"/>
                          </a:solidFill>
                        </a:rPr>
                        <a:t>EDIFICIO C1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293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204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824CF-4BEB-3220-A920-45FE0D6FB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5D78CEC-78F9-F4B2-1906-477FAA5D5EFF}"/>
              </a:ext>
            </a:extLst>
          </p:cNvPr>
          <p:cNvSpPr txBox="1"/>
          <p:nvPr/>
        </p:nvSpPr>
        <p:spPr>
          <a:xfrm>
            <a:off x="3005750" y="579422"/>
            <a:ext cx="8428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  <a:latin typeface="Aptos" panose="020B0004020202020204" pitchFamily="34" charset="0"/>
              </a:rPr>
              <a:t>3) COME RAGGIUNGERE LA SEDE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9B86B48-EEBC-D32A-837C-ABD15DC9085D}"/>
              </a:ext>
            </a:extLst>
          </p:cNvPr>
          <p:cNvSpPr txBox="1"/>
          <p:nvPr/>
        </p:nvSpPr>
        <p:spPr>
          <a:xfrm>
            <a:off x="790669" y="2915216"/>
            <a:ext cx="106016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bg1"/>
                </a:solidFill>
                <a:latin typeface="Aptos" panose="020B0004020202020204" pitchFamily="34" charset="0"/>
              </a:rPr>
              <a:t>In auto: </a:t>
            </a:r>
            <a:r>
              <a:rPr lang="it-IT" sz="2200" dirty="0">
                <a:hlinkClick r:id="rId2"/>
              </a:rPr>
              <a:t>https://maps.app.goo.gl/4dkVJN7Q5wdLLe1D7</a:t>
            </a:r>
            <a:r>
              <a:rPr lang="it-IT" sz="2200" dirty="0"/>
              <a:t> </a:t>
            </a:r>
          </a:p>
          <a:p>
            <a:endParaRPr lang="it-IT" sz="22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bg1"/>
                </a:solidFill>
                <a:latin typeface="Aptos" panose="020B0004020202020204" pitchFamily="34" charset="0"/>
              </a:rPr>
              <a:t>In autobus: </a:t>
            </a:r>
            <a:r>
              <a:rPr lang="it-IT" sz="2200" dirty="0">
                <a:solidFill>
                  <a:schemeClr val="bg2"/>
                </a:solidFill>
              </a:rPr>
              <a:t>Utilizzare le linee 17 e 17/ di Trieste Trasporti in direzione San </a:t>
            </a:r>
            <a:r>
              <a:rPr lang="it-IT" sz="2200" dirty="0" err="1">
                <a:solidFill>
                  <a:schemeClr val="bg2"/>
                </a:solidFill>
              </a:rPr>
              <a:t>Cilino</a:t>
            </a:r>
            <a:r>
              <a:rPr lang="it-IT" sz="2200" dirty="0">
                <a:solidFill>
                  <a:schemeClr val="bg2"/>
                </a:solidFill>
              </a:rPr>
              <a:t>. </a:t>
            </a:r>
          </a:p>
          <a:p>
            <a:pPr algn="l"/>
            <a:r>
              <a:rPr lang="it-IT" sz="2200">
                <a:solidFill>
                  <a:schemeClr val="bg2"/>
                </a:solidFill>
              </a:rPr>
              <a:t>	Gli orari </a:t>
            </a:r>
            <a:r>
              <a:rPr lang="it-IT" sz="2200" dirty="0">
                <a:solidFill>
                  <a:schemeClr val="bg2"/>
                </a:solidFill>
              </a:rPr>
              <a:t>sono disponibili alla pagina web di </a:t>
            </a:r>
            <a:r>
              <a:rPr lang="it-IT" sz="2200" dirty="0">
                <a:hlinkClick r:id="rId3"/>
              </a:rPr>
              <a:t>Trieste Trasporti</a:t>
            </a:r>
            <a:endParaRPr lang="it-IT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246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03F6D-22C9-6BAB-911D-EB680F6B9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D5A7B01-1836-D1BF-8E95-5D99A12D5432}"/>
              </a:ext>
            </a:extLst>
          </p:cNvPr>
          <p:cNvSpPr txBox="1"/>
          <p:nvPr/>
        </p:nvSpPr>
        <p:spPr>
          <a:xfrm>
            <a:off x="3005750" y="579422"/>
            <a:ext cx="84287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  <a:latin typeface="Aptos" panose="020B0004020202020204" pitchFamily="34" charset="0"/>
              </a:rPr>
              <a:t>4) COME RAGGIUNGERE LE AULE: </a:t>
            </a:r>
          </a:p>
          <a:p>
            <a:r>
              <a:rPr lang="it-IT" sz="2800" dirty="0">
                <a:solidFill>
                  <a:schemeClr val="bg1"/>
                </a:solidFill>
                <a:latin typeface="Aptos" panose="020B0004020202020204" pitchFamily="34" charset="0"/>
              </a:rPr>
              <a:t>Polo universitario di Piazzale Europa</a:t>
            </a:r>
          </a:p>
        </p:txBody>
      </p:sp>
      <p:pic>
        <p:nvPicPr>
          <p:cNvPr id="2" name="Immagine 1" descr="Immagine che contiene testo, mappa, diagramma, Carattere&#10;&#10;Descrizione generata automaticamente">
            <a:extLst>
              <a:ext uri="{FF2B5EF4-FFF2-40B4-BE49-F238E27FC236}">
                <a16:creationId xmlns:a16="http://schemas.microsoft.com/office/drawing/2014/main" id="{9DDFB80A-3C35-AEB1-8AC7-762469779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149" y="1547236"/>
            <a:ext cx="7301702" cy="473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64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D3430-9860-767D-FCC8-CFE595C8A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5DE0481-F298-5EFD-4043-B2ECD10A1215}"/>
              </a:ext>
            </a:extLst>
          </p:cNvPr>
          <p:cNvSpPr txBox="1"/>
          <p:nvPr/>
        </p:nvSpPr>
        <p:spPr>
          <a:xfrm>
            <a:off x="3005750" y="579422"/>
            <a:ext cx="84287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  <a:latin typeface="Aptos" panose="020B0004020202020204" pitchFamily="34" charset="0"/>
              </a:rPr>
              <a:t>4) COME RAGGIUNGERE LE AULE: </a:t>
            </a:r>
          </a:p>
          <a:p>
            <a:r>
              <a:rPr lang="it-IT" sz="2800" dirty="0">
                <a:solidFill>
                  <a:schemeClr val="bg1"/>
                </a:solidFill>
                <a:latin typeface="Aptos" panose="020B0004020202020204" pitchFamily="34" charset="0"/>
              </a:rPr>
              <a:t>Edificio H3</a:t>
            </a:r>
          </a:p>
        </p:txBody>
      </p:sp>
      <p:pic>
        <p:nvPicPr>
          <p:cNvPr id="4" name="Immagine 3" descr="Immagine che contiene testo, diagramma, Piano, schematico&#10;&#10;Descrizione generata automaticamente">
            <a:extLst>
              <a:ext uri="{FF2B5EF4-FFF2-40B4-BE49-F238E27FC236}">
                <a16:creationId xmlns:a16="http://schemas.microsoft.com/office/drawing/2014/main" id="{9B30B791-6705-D5D4-FDD2-4CC5720A41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09"/>
          <a:stretch/>
        </p:blipFill>
        <p:spPr>
          <a:xfrm>
            <a:off x="2459629" y="1598488"/>
            <a:ext cx="7272742" cy="481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052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81E20-4A8D-5E3D-821F-747D55F3D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3116F5F-0D2C-77DE-3DB5-764AD4D2AEED}"/>
              </a:ext>
            </a:extLst>
          </p:cNvPr>
          <p:cNvSpPr txBox="1"/>
          <p:nvPr/>
        </p:nvSpPr>
        <p:spPr>
          <a:xfrm>
            <a:off x="3005750" y="579422"/>
            <a:ext cx="84287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  <a:latin typeface="Aptos" panose="020B0004020202020204" pitchFamily="34" charset="0"/>
              </a:rPr>
              <a:t>4) COME RAGGIUNGERE LE AULE: </a:t>
            </a:r>
          </a:p>
          <a:p>
            <a:r>
              <a:rPr lang="it-IT" sz="2800" dirty="0">
                <a:solidFill>
                  <a:schemeClr val="bg1"/>
                </a:solidFill>
                <a:latin typeface="Aptos" panose="020B0004020202020204" pitchFamily="34" charset="0"/>
              </a:rPr>
              <a:t>Edificio C1</a:t>
            </a:r>
          </a:p>
        </p:txBody>
      </p:sp>
      <p:pic>
        <p:nvPicPr>
          <p:cNvPr id="2" name="Immagine 1" descr="Immagine che contiene testo, diagramma, Piano, Disegno tecnico&#10;&#10;Descrizione generata automaticamente">
            <a:extLst>
              <a:ext uri="{FF2B5EF4-FFF2-40B4-BE49-F238E27FC236}">
                <a16:creationId xmlns:a16="http://schemas.microsoft.com/office/drawing/2014/main" id="{5E28362D-4E40-777D-EF59-CA39D05D89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265" y="1629873"/>
            <a:ext cx="7421470" cy="49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28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9EB2F-CD44-B8DD-CF4A-821F44693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6076E4B-D5B7-A4F2-28D4-02DB854A9051}"/>
              </a:ext>
            </a:extLst>
          </p:cNvPr>
          <p:cNvSpPr txBox="1"/>
          <p:nvPr/>
        </p:nvSpPr>
        <p:spPr>
          <a:xfrm>
            <a:off x="3005750" y="579422"/>
            <a:ext cx="8428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  <a:latin typeface="Aptos" panose="020B0004020202020204" pitchFamily="34" charset="0"/>
              </a:rPr>
              <a:t>5) COSA PORTARE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BE187A3-FCE7-C9DB-C70D-5DD670F475FB}"/>
              </a:ext>
            </a:extLst>
          </p:cNvPr>
          <p:cNvSpPr txBox="1"/>
          <p:nvPr/>
        </p:nvSpPr>
        <p:spPr>
          <a:xfrm>
            <a:off x="790669" y="2915216"/>
            <a:ext cx="10601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bg1"/>
                </a:solidFill>
                <a:latin typeface="Aptos" panose="020B0004020202020204" pitchFamily="34" charset="0"/>
              </a:rPr>
              <a:t>Codice fiscale e documento di riconoscimento (lo stesso utilizzato in sede di registrazione su </a:t>
            </a:r>
            <a:r>
              <a:rPr lang="it-IT" sz="2200" dirty="0" err="1">
                <a:solidFill>
                  <a:schemeClr val="bg1"/>
                </a:solidFill>
                <a:latin typeface="Aptos" panose="020B0004020202020204" pitchFamily="34" charset="0"/>
              </a:rPr>
              <a:t>Universitaly</a:t>
            </a:r>
            <a:r>
              <a:rPr lang="it-IT" sz="2200" dirty="0">
                <a:solidFill>
                  <a:schemeClr val="bg1"/>
                </a:solidFill>
                <a:latin typeface="Aptos" panose="020B0004020202020204" pitchFamily="34" charset="0"/>
              </a:rPr>
              <a:t>)</a:t>
            </a:r>
          </a:p>
          <a:p>
            <a:endParaRPr lang="it-IT" sz="22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bg1"/>
                </a:solidFill>
                <a:latin typeface="Aptos" panose="020B0004020202020204" pitchFamily="34" charset="0"/>
              </a:rPr>
              <a:t>Bottiglietta d’acqua e uno snack</a:t>
            </a:r>
            <a:endParaRPr lang="it-IT" sz="2200" dirty="0">
              <a:solidFill>
                <a:schemeClr val="bg1"/>
              </a:solidFill>
              <a:latin typeface="Aptos" panose="020B0004020202020204" pitchFamily="34" charset="0"/>
              <a:sym typeface="Avenir LT Std 85 Heavy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7547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Standard UniT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70C0"/>
      </a:hlink>
      <a:folHlink>
        <a:srgbClr val="919191"/>
      </a:folHlink>
    </a:clrScheme>
    <a:fontScheme name="Uni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C648AD91AC9941A6C895291B5E161D" ma:contentTypeVersion="20" ma:contentTypeDescription="Create a new document." ma:contentTypeScope="" ma:versionID="342196cc5df53923a4b209c7804607e2">
  <xsd:schema xmlns:xsd="http://www.w3.org/2001/XMLSchema" xmlns:xs="http://www.w3.org/2001/XMLSchema" xmlns:p="http://schemas.microsoft.com/office/2006/metadata/properties" xmlns:ns2="95ea8b3f-2b7f-4929-a94e-23ad3806062e" xmlns:ns3="c2771e0c-0914-4e08-a8d3-6ddb97a75bd3" targetNamespace="http://schemas.microsoft.com/office/2006/metadata/properties" ma:root="true" ma:fieldsID="48383565cc9f9b51e461d62188a4d181" ns2:_="" ns3:_="">
    <xsd:import namespace="95ea8b3f-2b7f-4929-a94e-23ad3806062e"/>
    <xsd:import namespace="c2771e0c-0914-4e08-a8d3-6ddb97a75b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responsabiledelprogetto" minOccurs="0"/>
                <xsd:element ref="ns2:ResponsabileII" minOccurs="0"/>
                <xsd:element ref="ns2:Consegna" minOccurs="0"/>
                <xsd:element ref="ns2:Approvato" minOccurs="0"/>
                <xsd:element ref="ns2:Note" minOccurs="0"/>
                <xsd:element ref="ns2:Richiedente" minOccurs="0"/>
                <xsd:element ref="ns2:calendario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ea8b3f-2b7f-4929-a94e-23ad380606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responsabiledelprogetto" ma:index="12" nillable="true" ma:displayName="responsabile del progetto" ma:format="Dropdown" ma:list="UserInfo" ma:SharePointGroup="0" ma:internalName="responsabiledelprogetto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sponsabileII" ma:index="13" nillable="true" ma:displayName="Responsabile II" ma:format="Dropdown" ma:list="UserInfo" ma:SharePointGroup="0" ma:internalName="ResponsabileII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segna" ma:index="14" nillable="true" ma:displayName="Consegna" ma:default="1" ma:format="Dropdown" ma:internalName="Consegna">
      <xsd:simpleType>
        <xsd:restriction base="dms:Boolean"/>
      </xsd:simpleType>
    </xsd:element>
    <xsd:element name="Approvato" ma:index="15" nillable="true" ma:displayName="Approvato" ma:default="0" ma:format="Dropdown" ma:internalName="Approvato">
      <xsd:simpleType>
        <xsd:restriction base="dms:Boolean"/>
      </xsd:simpleType>
    </xsd:element>
    <xsd:element name="Note" ma:index="16" nillable="true" ma:displayName="Note" ma:format="Dropdown" ma:internalName="Note">
      <xsd:simpleType>
        <xsd:restriction base="dms:Note">
          <xsd:maxLength value="255"/>
        </xsd:restriction>
      </xsd:simpleType>
    </xsd:element>
    <xsd:element name="Richiedente" ma:index="17" nillable="true" ma:displayName="Richiedente" ma:format="Dropdown" ma:internalName="Richiedente">
      <xsd:simpleType>
        <xsd:restriction base="dms:Note">
          <xsd:maxLength value="255"/>
        </xsd:restriction>
      </xsd:simpleType>
    </xsd:element>
    <xsd:element name="calendario" ma:index="18" nillable="true" ma:displayName="Calendario" ma:format="DateOnly" ma:internalName="calendario">
      <xsd:simpleType>
        <xsd:restriction base="dms:DateTim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0364805e-22fd-4701-b436-1ee1bdeaa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771e0c-0914-4e08-a8d3-6ddb97a75bd3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cca63d6e-6118-4398-b2da-8f07c200bdd3}" ma:internalName="TaxCatchAll" ma:showField="CatchAllData" ma:web="c2771e0c-0914-4e08-a8d3-6ddb97a75b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 xmlns="95ea8b3f-2b7f-4929-a94e-23ad3806062e" xsi:nil="true"/>
    <Richiedente xmlns="95ea8b3f-2b7f-4929-a94e-23ad3806062e" xsi:nil="true"/>
    <Approvato xmlns="95ea8b3f-2b7f-4929-a94e-23ad3806062e">false</Approvato>
    <ResponsabileII xmlns="95ea8b3f-2b7f-4929-a94e-23ad3806062e">
      <UserInfo>
        <DisplayName/>
        <AccountId xsi:nil="true"/>
        <AccountType/>
      </UserInfo>
    </ResponsabileII>
    <calendario xmlns="95ea8b3f-2b7f-4929-a94e-23ad3806062e" xsi:nil="true"/>
    <Consegna xmlns="95ea8b3f-2b7f-4929-a94e-23ad3806062e">true</Consegna>
    <TaxCatchAll xmlns="c2771e0c-0914-4e08-a8d3-6ddb97a75bd3" xsi:nil="true"/>
    <lcf76f155ced4ddcb4097134ff3c332f xmlns="95ea8b3f-2b7f-4929-a94e-23ad3806062e">
      <Terms xmlns="http://schemas.microsoft.com/office/infopath/2007/PartnerControls"/>
    </lcf76f155ced4ddcb4097134ff3c332f>
    <responsabiledelprogetto xmlns="95ea8b3f-2b7f-4929-a94e-23ad3806062e">
      <UserInfo>
        <DisplayName/>
        <AccountId xsi:nil="true"/>
        <AccountType/>
      </UserInfo>
    </responsabiledelprogetto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1C34DD-E6C3-41A1-A179-959FA4DEA204}">
  <ds:schemaRefs>
    <ds:schemaRef ds:uri="95ea8b3f-2b7f-4929-a94e-23ad3806062e"/>
    <ds:schemaRef ds:uri="c2771e0c-0914-4e08-a8d3-6ddb97a75bd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AFE37DF-964C-4882-976B-C4189839774B}">
  <ds:schemaRefs>
    <ds:schemaRef ds:uri="95ea8b3f-2b7f-4929-a94e-23ad3806062e"/>
    <ds:schemaRef ds:uri="9df33919-a593-4103-9f5d-2cc2cb99e8c1"/>
    <ds:schemaRef ds:uri="c0a954fe-72c8-4592-b902-e80c8f32d362"/>
    <ds:schemaRef ds:uri="c2771e0c-0914-4e08-a8d3-6ddb97a75bd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E8ADFE3-056C-465E-A9AE-D9391D1B7C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627</Words>
  <Application>Microsoft Office PowerPoint</Application>
  <PresentationFormat>Widescreen</PresentationFormat>
  <Paragraphs>93</Paragraphs>
  <Slides>14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9" baseType="lpstr">
      <vt:lpstr>Aptos</vt:lpstr>
      <vt:lpstr>Arial</vt:lpstr>
      <vt:lpstr>Arial Black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ROVEREDO MARCO</dc:creator>
  <cp:lastModifiedBy>ROVEREDO MARCO</cp:lastModifiedBy>
  <cp:revision>26</cp:revision>
  <dcterms:created xsi:type="dcterms:W3CDTF">2024-10-14T09:33:29Z</dcterms:created>
  <dcterms:modified xsi:type="dcterms:W3CDTF">2026-07-10T07:47:00Z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0x010100F4C648AD91AC9941A6C895291B5E161D</vt:lpwstr>
  </property>
  <property fmtid="{D5CDD505-2E9C-101B-9397-08002B2CF9AE}" pid="3" name="MediaServiceImageTags">
    <vt:lpwstr/>
  </property>
</Properties>
</file>