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8" r:id="rId3"/>
    <p:sldId id="270" r:id="rId4"/>
  </p:sldIdLst>
  <p:sldSz cx="6858000" cy="9144000" type="screen4x3"/>
  <p:notesSz cx="7104063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ena Caniato" initials="EC" lastIdx="2" clrIdx="0">
    <p:extLst>
      <p:ext uri="{19B8F6BF-5375-455C-9EA6-DF929625EA0E}">
        <p15:presenceInfo xmlns:p15="http://schemas.microsoft.com/office/powerpoint/2012/main" userId="S-1-5-21-1123561945-630328440-839522115-78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A400"/>
    <a:srgbClr val="D94FA8"/>
    <a:srgbClr val="A7D971"/>
    <a:srgbClr val="BCDDEC"/>
    <a:srgbClr val="FF6600"/>
    <a:srgbClr val="66FFCC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Stile chiaro 3 - Color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5" d="100"/>
          <a:sy n="55" d="100"/>
        </p:scale>
        <p:origin x="221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5152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00341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37778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22723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2854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332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38064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61680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8057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180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335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63BB69-CCD1-45FE-AC8C-6EA3051DDD83}" type="datetimeFigureOut">
              <a:rPr lang="it-IT" smtClean="0"/>
              <a:t>28/04/2026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C3A61-2366-49A7-803C-00B4412D9D27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0660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1311882" y="274711"/>
            <a:ext cx="489125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it-IT" sz="1600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Attività Trasversale 2026</a:t>
            </a:r>
          </a:p>
          <a:p>
            <a:pPr algn="ctr">
              <a:spcAft>
                <a:spcPts val="0"/>
              </a:spcAft>
            </a:pPr>
            <a:endParaRPr lang="it-IT" sz="1600" b="1" dirty="0">
              <a:solidFill>
                <a:srgbClr val="000080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it-IT" sz="1600" b="1" dirty="0">
                <a:solidFill>
                  <a:srgbClr val="002060"/>
                </a:solidFill>
                <a:latin typeface="Verdana" panose="020B0604030504040204" pitchFamily="34" charset="0"/>
                <a:ea typeface="Times New Roman" panose="02020603050405020304" pitchFamily="18" charset="0"/>
              </a:rPr>
              <a:t> </a:t>
            </a:r>
            <a:r>
              <a:rPr lang="en-US" sz="1600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Corso di </a:t>
            </a:r>
            <a:r>
              <a:rPr lang="en-US" sz="1600" b="1" dirty="0" err="1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Inglese</a:t>
            </a:r>
            <a:r>
              <a:rPr lang="en-US" sz="1600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scientifico</a:t>
            </a:r>
            <a:r>
              <a:rPr lang="en-US" sz="1600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>
              <a:spcAft>
                <a:spcPts val="0"/>
              </a:spcAft>
            </a:pPr>
            <a:r>
              <a:rPr lang="en-US" sz="1600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“ENGLISH FOR STEM”</a:t>
            </a:r>
            <a:endParaRPr lang="it-IT" sz="1600" b="1" dirty="0">
              <a:solidFill>
                <a:srgbClr val="000080"/>
              </a:solidFill>
              <a:latin typeface="Verdana" panose="020B060403050404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60960" algn="ctr">
              <a:spcAft>
                <a:spcPts val="0"/>
              </a:spcAft>
              <a:tabLst>
                <a:tab pos="3060065" algn="ctr"/>
                <a:tab pos="5760085" algn="r"/>
                <a:tab pos="457200" algn="dec"/>
                <a:tab pos="3060065" algn="ctr"/>
                <a:tab pos="5829300" algn="r"/>
                <a:tab pos="5943600" algn="l"/>
                <a:tab pos="6057900" algn="l"/>
              </a:tabLst>
            </a:pPr>
            <a:endParaRPr lang="it-IT" sz="800" b="1" i="1" dirty="0">
              <a:solidFill>
                <a:srgbClr val="000066"/>
              </a:solidFill>
              <a:effectLst/>
              <a:latin typeface="Verdana" panose="020B060403050404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60960" algn="ctr">
              <a:tabLst>
                <a:tab pos="3060065" algn="ctr"/>
                <a:tab pos="5760085" algn="r"/>
                <a:tab pos="457200" algn="dec"/>
                <a:tab pos="3060065" algn="ctr"/>
                <a:tab pos="5829300" algn="r"/>
                <a:tab pos="5943600" algn="l"/>
                <a:tab pos="6057900" algn="l"/>
              </a:tabLst>
            </a:pPr>
            <a:r>
              <a:rPr lang="it-IT" sz="1600" i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Prof. Ing. Claudia Cherubini</a:t>
            </a:r>
            <a:r>
              <a:rPr lang="it-IT" b="1" dirty="0">
                <a:solidFill>
                  <a:srgbClr val="000080"/>
                </a:solidFill>
                <a:latin typeface="Verdan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R="60960" algn="ctr">
              <a:spcAft>
                <a:spcPts val="0"/>
              </a:spcAft>
              <a:tabLst>
                <a:tab pos="3060065" algn="ctr"/>
                <a:tab pos="5760085" algn="r"/>
                <a:tab pos="457200" algn="dec"/>
                <a:tab pos="3060065" algn="ctr"/>
                <a:tab pos="5829300" algn="r"/>
                <a:tab pos="5943600" algn="l"/>
                <a:tab pos="6057900" algn="l"/>
              </a:tabLst>
            </a:pPr>
            <a:endParaRPr lang="it-IT" sz="1200" dirty="0">
              <a:effectLst/>
              <a:latin typeface="New York" panose="0202050206030506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155575" y="4194449"/>
            <a:ext cx="66821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it-IT" dirty="0">
                <a:solidFill>
                  <a:srgbClr val="00008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175845" y="1888747"/>
            <a:ext cx="6682155" cy="7165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>
              <a:spcAft>
                <a:spcPts val="600"/>
              </a:spcAft>
            </a:pPr>
            <a:r>
              <a:rPr lang="it-IT" b="1" dirty="0">
                <a:solidFill>
                  <a:srgbClr val="0070C0"/>
                </a:solidFill>
                <a:latin typeface="Agency FB" panose="020B0503020202020204" pitchFamily="34" charset="0"/>
                <a:cs typeface="Times New Roman" panose="02020603050405020304" pitchFamily="18" charset="0"/>
              </a:rPr>
              <a:t>DESTINATARI: </a:t>
            </a:r>
          </a:p>
          <a:p>
            <a:pPr algn="just"/>
            <a:r>
              <a:rPr lang="it-IT" sz="1400" dirty="0"/>
              <a:t>Il corso, interamente in inglese, è </a:t>
            </a:r>
            <a:r>
              <a:rPr lang="it-IT" sz="1400" b="1" dirty="0"/>
              <a:t>rivolto agli studenti di dottorato delle aree STEM </a:t>
            </a:r>
            <a:r>
              <a:rPr lang="it-IT" sz="1400" dirty="0"/>
              <a:t>(Science, Technology, Engineering and Mathematics) che hanno una conoscenza intermedio/superiore della lingua inglese (B1/B2).</a:t>
            </a:r>
          </a:p>
          <a:p>
            <a:endParaRPr lang="it-IT" sz="1050" dirty="0"/>
          </a:p>
          <a:p>
            <a:pPr algn="ctr" fontAlgn="ctr">
              <a:spcAft>
                <a:spcPts val="600"/>
              </a:spcAft>
            </a:pPr>
            <a:r>
              <a:rPr lang="it-IT" b="1" dirty="0">
                <a:solidFill>
                  <a:srgbClr val="0070C0"/>
                </a:solidFill>
                <a:latin typeface="Agency FB" panose="020B0503020202020204" pitchFamily="34" charset="0"/>
                <a:cs typeface="Times New Roman" panose="02020603050405020304" pitchFamily="18" charset="0"/>
              </a:rPr>
              <a:t>OBBIETTIVI:</a:t>
            </a:r>
          </a:p>
          <a:p>
            <a:pPr algn="just"/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Il corso è finalizzato all’ integrazione delle quattro principali abilità linguistiche -</a:t>
            </a:r>
            <a:r>
              <a:rPr lang="it-IT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</a:t>
            </a:r>
            <a:r>
              <a:rPr lang="it-IT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anguage</a:t>
            </a: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1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skills</a:t>
            </a:r>
            <a:r>
              <a:rPr lang="it-IT" sz="1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it-IT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writing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reading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it-IT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speaking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it-IT" sz="14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</a:t>
            </a:r>
            <a:r>
              <a:rPr lang="it-IT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nelle diverse situazioni accademiche su argomenti di carattere scientifico con un registro appropriato e con capacità argomentative e di rielaborazione personale, capacità di comprensione e decodifica di un testo scientifico. </a:t>
            </a:r>
          </a:p>
          <a:p>
            <a:pPr algn="just"/>
            <a:endParaRPr lang="it-IT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it-IT" sz="1400" dirty="0"/>
              <a:t>ll corso si propone l’obiettivo di fornire ai discenti gli strumenti per l’apprendimento delle </a:t>
            </a:r>
            <a:r>
              <a:rPr lang="it-IT" sz="1400" b="1" dirty="0"/>
              <a:t>strutture linguistiche e grammaticali di livello avanzato, la memorizzazione e l’uso di terminologie idiomatiche</a:t>
            </a:r>
            <a:r>
              <a:rPr lang="it-IT" sz="1400" dirty="0"/>
              <a:t>, l’approfondimento di strutture sintattiche e diversi registri linguistici e l’esercitazione con il linguaggio scientifico inglese.</a:t>
            </a:r>
          </a:p>
          <a:p>
            <a:pPr algn="just"/>
            <a:endParaRPr lang="it-IT" sz="1400" dirty="0"/>
          </a:p>
          <a:p>
            <a:pPr algn="just"/>
            <a:r>
              <a:rPr lang="it-IT" sz="1400" dirty="0"/>
              <a:t>La durata del corso è di 16h, divise in</a:t>
            </a:r>
            <a:r>
              <a:rPr lang="it-IT" sz="1400" b="1" dirty="0"/>
              <a:t> moduli di </a:t>
            </a:r>
            <a:r>
              <a:rPr lang="it-IT" sz="1400" b="1" dirty="0" err="1"/>
              <a:t>grammar</a:t>
            </a:r>
            <a:r>
              <a:rPr lang="it-IT" sz="1400" b="1" dirty="0"/>
              <a:t>, </a:t>
            </a:r>
            <a:r>
              <a:rPr lang="it-IT" sz="1400" b="1" dirty="0" err="1"/>
              <a:t>syntax</a:t>
            </a:r>
            <a:r>
              <a:rPr lang="it-IT" sz="1400" b="1" dirty="0"/>
              <a:t> and style</a:t>
            </a:r>
            <a:r>
              <a:rPr lang="it-IT" sz="1400" dirty="0"/>
              <a:t> improntati all’acquisizione delle strutture grammaticali della lingua Inglese per sviluppare una buona conoscenza della </a:t>
            </a:r>
            <a:r>
              <a:rPr lang="it-IT" sz="1400" b="1" dirty="0"/>
              <a:t>sintassi e del lessico in campo scientifico e</a:t>
            </a:r>
            <a:r>
              <a:rPr lang="it-IT" sz="1400" dirty="0"/>
              <a:t> di </a:t>
            </a:r>
            <a:r>
              <a:rPr lang="it-IT" sz="1400" b="1" dirty="0"/>
              <a:t>reading, </a:t>
            </a:r>
            <a:r>
              <a:rPr lang="it-IT" sz="1400" b="1" dirty="0" err="1"/>
              <a:t>listening</a:t>
            </a:r>
            <a:r>
              <a:rPr lang="it-IT" sz="1400" b="1" dirty="0"/>
              <a:t> e </a:t>
            </a:r>
            <a:r>
              <a:rPr lang="it-IT" sz="1400" b="1" dirty="0" err="1"/>
              <a:t>speaking</a:t>
            </a:r>
            <a:r>
              <a:rPr lang="it-IT" sz="1400" b="1" dirty="0"/>
              <a:t>, </a:t>
            </a:r>
            <a:r>
              <a:rPr lang="it-IT" sz="1400" dirty="0"/>
              <a:t>finalizzate a </a:t>
            </a:r>
            <a:r>
              <a:rPr lang="it-IT" sz="1400" b="1" dirty="0"/>
              <a:t>migliorare la lettura, analisi e comprensione di un testo a carattere scientifico, comunicare verbalmente in inglese sia nelle situazioni generali della vita accademica</a:t>
            </a:r>
            <a:r>
              <a:rPr lang="it-IT" sz="1400" dirty="0"/>
              <a:t> sia negli ambiti più formali (conferences, interviews), la comprensione e </a:t>
            </a:r>
            <a:r>
              <a:rPr lang="it-IT" sz="1400" b="1" dirty="0"/>
              <a:t>analisi critica e argomentativa di brani scientifici di ascolto. </a:t>
            </a:r>
          </a:p>
          <a:p>
            <a:pPr algn="just" fontAlgn="base"/>
            <a:r>
              <a:rPr lang="it-IT" sz="1400" dirty="0"/>
              <a:t>Al termine del corso, i partecipanti al corso devono essere in grado di comprendere ed applicare le regole grammaticali di base con </a:t>
            </a:r>
            <a:r>
              <a:rPr lang="it-IT" sz="1400" b="1" dirty="0"/>
              <a:t>particolare attenzione alle forme grammaticali/sintattiche e allo stile usati più frequentemente nella letteratura scientifica e nell’ambito accademico</a:t>
            </a:r>
            <a:r>
              <a:rPr lang="it-IT" sz="1400" dirty="0"/>
              <a:t>; leggere e cogliere il significato di testi specifici scientifici e farne un’analisi critica; comunicare verbalmente in inglese sia nelle situazioni accademiche formali che informali; comprendere e analizzare criticamente brani scientifici di ascolto.</a:t>
            </a:r>
          </a:p>
        </p:txBody>
      </p:sp>
      <p:sp>
        <p:nvSpPr>
          <p:cNvPr id="3" name="AutoShape 39" descr="Risultati immagini per progettazione europe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5295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0" y="0"/>
            <a:ext cx="6858000" cy="886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>
              <a:spcAft>
                <a:spcPts val="600"/>
              </a:spcAft>
            </a:pPr>
            <a:r>
              <a:rPr lang="it-IT" sz="2800" b="1" dirty="0">
                <a:solidFill>
                  <a:srgbClr val="0070C0"/>
                </a:solidFill>
                <a:latin typeface="Agency FB" panose="020B0503020202020204" pitchFamily="34" charset="0"/>
                <a:cs typeface="Times New Roman" panose="02020603050405020304" pitchFamily="18" charset="0"/>
              </a:rPr>
              <a:t>CONTENTS: </a:t>
            </a:r>
          </a:p>
          <a:p>
            <a:pPr fontAlgn="ctr">
              <a:spcAft>
                <a:spcPts val="600"/>
              </a:spcAft>
            </a:pPr>
            <a:endParaRPr lang="it-IT" sz="2400" b="1" dirty="0">
              <a:solidFill>
                <a:srgbClr val="0070C0"/>
              </a:solidFill>
              <a:latin typeface="Agency FB" panose="020B050302020202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b="1" dirty="0"/>
              <a:t>Writing: Grammar, Syntax &amp; Style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US" sz="1400" b="1" dirty="0"/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- English for STEM: a brief Introduction</a:t>
            </a:r>
            <a:endParaRPr lang="it-IT" sz="1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- Style in scientific English: writing in different contexts </a:t>
            </a:r>
            <a:endParaRPr lang="it-IT" sz="1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- Grammar mistakes and misused words in scientific writing  </a:t>
            </a:r>
            <a:endParaRPr lang="it-IT" sz="1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- Correct use of tenses in scientific writing</a:t>
            </a:r>
            <a:endParaRPr lang="it-IT" sz="1400" dirty="0"/>
          </a:p>
          <a:p>
            <a:pPr>
              <a:lnSpc>
                <a:spcPct val="107000"/>
              </a:lnSpc>
              <a:spcAft>
                <a:spcPts val="750"/>
              </a:spcAft>
            </a:pPr>
            <a:r>
              <a:rPr lang="en-US" sz="1400" dirty="0"/>
              <a:t>- Describing Graphs, Charts &amp; Diagrams</a:t>
            </a:r>
            <a:endParaRPr lang="it-IT" sz="1400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050" b="1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n-US" sz="1050" b="1" dirty="0"/>
          </a:p>
          <a:p>
            <a:pPr lvl="1"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/>
              <a:t>               Speaking, Listening &amp; Reading</a:t>
            </a:r>
            <a:endParaRPr lang="it-IT" b="1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endParaRPr lang="en-US" sz="14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1400" dirty="0"/>
              <a:t>Speaking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This task is aimed at </a:t>
            </a:r>
            <a:r>
              <a:rPr lang="en-US" sz="1400" b="1" dirty="0"/>
              <a:t>improving the speaking ability in all contexts of academic life </a:t>
            </a:r>
            <a:r>
              <a:rPr lang="en-US" sz="1400" dirty="0"/>
              <a:t>from the more to the less formal ones: a research presentation, a job interview, teaching tutorials/lab tests. </a:t>
            </a:r>
            <a:endParaRPr lang="it-IT" sz="14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- Listening </a:t>
            </a:r>
            <a:endParaRPr lang="it-IT" sz="1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This task is aimed at improving the </a:t>
            </a:r>
            <a:r>
              <a:rPr lang="en-US" sz="1400" b="1" dirty="0"/>
              <a:t>listening and understanding of scientific reports and their critical argumentation</a:t>
            </a:r>
            <a:r>
              <a:rPr lang="en-US" sz="1400" dirty="0"/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 - Reading </a:t>
            </a:r>
            <a:endParaRPr lang="it-IT" sz="1400" dirty="0"/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1400" dirty="0"/>
              <a:t>This task is aimed at improving the </a:t>
            </a:r>
            <a:r>
              <a:rPr lang="en-US" sz="1400" b="1" dirty="0"/>
              <a:t>reading and understanding of written journal articles/scientific reports </a:t>
            </a:r>
            <a:r>
              <a:rPr lang="en-US" sz="1400" dirty="0"/>
              <a:t>as well as their </a:t>
            </a:r>
            <a:r>
              <a:rPr lang="en-US" sz="1400" b="1" dirty="0"/>
              <a:t>grammatical and syntactic structures</a:t>
            </a:r>
            <a:endParaRPr lang="it-IT" sz="1400" b="1" dirty="0"/>
          </a:p>
          <a:p>
            <a:endParaRPr lang="it-IT" sz="1050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 rotWithShape="1">
          <a:blip r:embed="rId2"/>
          <a:srcRect l="11432" r="16027"/>
          <a:stretch/>
        </p:blipFill>
        <p:spPr>
          <a:xfrm>
            <a:off x="5152769" y="1168761"/>
            <a:ext cx="1470454" cy="1030742"/>
          </a:xfrm>
          <a:prstGeom prst="rect">
            <a:avLst/>
          </a:prstGeom>
          <a:ln w="12700">
            <a:solidFill>
              <a:schemeClr val="tx1">
                <a:alpha val="0"/>
              </a:schemeClr>
            </a:solidFill>
          </a:ln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975" y="4211379"/>
            <a:ext cx="1559374" cy="1035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418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434979" y="136609"/>
            <a:ext cx="19880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>
              <a:spcAft>
                <a:spcPts val="600"/>
              </a:spcAft>
            </a:pPr>
            <a:r>
              <a:rPr lang="it-IT" b="1" dirty="0">
                <a:solidFill>
                  <a:srgbClr val="0070C0"/>
                </a:solidFill>
                <a:latin typeface="Agency FB" panose="020B0503020202020204" pitchFamily="34" charset="0"/>
                <a:cs typeface="Times New Roman" panose="02020603050405020304" pitchFamily="18" charset="0"/>
              </a:rPr>
              <a:t>MODALITÀ DI ADESIONE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87923" y="639682"/>
            <a:ext cx="6682155" cy="2439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corso, interamente in inglese, è rivolto agli </a:t>
            </a:r>
            <a:r>
              <a:rPr lang="it-IT" sz="1400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studenti di dottorato </a:t>
            </a:r>
            <a:r>
              <a:rPr lang="it-IT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delle aree STEM (Science, Technology, Engineering and </a:t>
            </a:r>
            <a:r>
              <a:rPr lang="it-IT" sz="1400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</a:t>
            </a:r>
            <a:r>
              <a:rPr lang="it-IT" sz="14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che abbiano una conoscenza medio-avanzata della lingua inglese (B1/B2).</a:t>
            </a:r>
          </a:p>
          <a:p>
            <a:endParaRPr lang="it-IT" sz="14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sz="1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it-IT" sz="14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t-IT" altLang="it-IT" sz="1400" dirty="0">
              <a:solidFill>
                <a:srgbClr val="22222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altLang="it-IT" sz="1400" dirty="0">
                <a:latin typeface="Arial" panose="020B0604020202020204" pitchFamily="34" charset="0"/>
              </a:rPr>
              <a:t>Il corso è </a:t>
            </a:r>
            <a:r>
              <a:rPr lang="it-IT" altLang="it-IT" sz="1400" b="1" dirty="0">
                <a:latin typeface="Arial" panose="020B0604020202020204" pitchFamily="34" charset="0"/>
              </a:rPr>
              <a:t>gratuito e aperto a tutti i destinatari</a:t>
            </a:r>
            <a:r>
              <a:rPr lang="it-IT" altLang="it-IT" sz="1400" dirty="0">
                <a:latin typeface="Arial" panose="020B0604020202020204" pitchFamily="34" charset="0"/>
              </a:rPr>
              <a:t>, fino al raggiungimento del numero massimo consentito (esigenze didattiche/logistiche).</a:t>
            </a:r>
          </a:p>
          <a:p>
            <a:endParaRPr lang="it-IT" altLang="it-IT" sz="1400" dirty="0">
              <a:latin typeface="Arial" panose="020B0604020202020204" pitchFamily="34" charset="0"/>
            </a:endParaRPr>
          </a:p>
          <a:p>
            <a:endParaRPr lang="it-IT" sz="1050" dirty="0"/>
          </a:p>
        </p:txBody>
      </p:sp>
    </p:spTree>
    <p:extLst>
      <p:ext uri="{BB962C8B-B14F-4D97-AF65-F5344CB8AC3E}">
        <p14:creationId xmlns:p14="http://schemas.microsoft.com/office/powerpoint/2010/main" val="9016227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551</Words>
  <Application>Microsoft Office PowerPoint</Application>
  <PresentationFormat>Presentazione su schermo (4:3)</PresentationFormat>
  <Paragraphs>46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11" baseType="lpstr">
      <vt:lpstr>Agency FB</vt:lpstr>
      <vt:lpstr>Arial</vt:lpstr>
      <vt:lpstr>Calibri</vt:lpstr>
      <vt:lpstr>Calibri Light</vt:lpstr>
      <vt:lpstr>New York</vt:lpstr>
      <vt:lpstr>Times New Roman</vt:lpstr>
      <vt:lpstr>Verdana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>Unife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Anna Pregnolato</dc:creator>
  <cp:lastModifiedBy>BENEDETTI ELENA</cp:lastModifiedBy>
  <cp:revision>456</cp:revision>
  <cp:lastPrinted>2019-07-17T09:44:06Z</cp:lastPrinted>
  <dcterms:created xsi:type="dcterms:W3CDTF">2016-08-09T07:29:40Z</dcterms:created>
  <dcterms:modified xsi:type="dcterms:W3CDTF">2026-04-28T12:11:37Z</dcterms:modified>
</cp:coreProperties>
</file>